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16D7578F-2DF1-4051-9491-E99D9787344B}" type="datetimeFigureOut">
              <a:rPr lang="pt-BR" smtClean="0"/>
              <a:t>8/3/2016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2847115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6D7578F-2DF1-4051-9491-E99D9787344B}" type="datetimeFigureOut">
              <a:rPr lang="pt-BR" smtClean="0"/>
              <a:t>8/3/2016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14372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6D7578F-2DF1-4051-9491-E99D9787344B}" type="datetimeFigureOut">
              <a:rPr lang="pt-BR" smtClean="0"/>
              <a:t>8/3/2016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3131890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6D7578F-2DF1-4051-9491-E99D9787344B}" type="datetimeFigureOut">
              <a:rPr lang="pt-BR" smtClean="0"/>
              <a:t>8/3/2016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61068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16D7578F-2DF1-4051-9491-E99D9787344B}" type="datetimeFigureOut">
              <a:rPr lang="pt-BR" smtClean="0"/>
              <a:t>8/3/2016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3632352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16D7578F-2DF1-4051-9491-E99D9787344B}" type="datetimeFigureOut">
              <a:rPr lang="pt-BR" smtClean="0"/>
              <a:t>8/3/2016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1299644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16D7578F-2DF1-4051-9491-E99D9787344B}" type="datetimeFigureOut">
              <a:rPr lang="pt-BR" smtClean="0"/>
              <a:t>8/3/2016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370590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16D7578F-2DF1-4051-9491-E99D9787344B}" type="datetimeFigureOut">
              <a:rPr lang="pt-BR" smtClean="0"/>
              <a:t>8/3/2016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398249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6D7578F-2DF1-4051-9491-E99D9787344B}" type="datetimeFigureOut">
              <a:rPr lang="pt-BR" smtClean="0"/>
              <a:t>8/3/2016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1192801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6D7578F-2DF1-4051-9491-E99D9787344B}" type="datetimeFigureOut">
              <a:rPr lang="pt-BR" smtClean="0"/>
              <a:t>8/3/2016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133234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6D7578F-2DF1-4051-9491-E99D9787344B}" type="datetimeFigureOut">
              <a:rPr lang="pt-BR" smtClean="0"/>
              <a:t>8/3/2016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1721F8E-3CAD-49F7-8FA0-D0DA8DEB337E}" type="slidenum">
              <a:rPr lang="pt-BR" smtClean="0"/>
              <a:t>‹nº›</a:t>
            </a:fld>
            <a:endParaRPr lang="pt-BR"/>
          </a:p>
        </p:txBody>
      </p:sp>
    </p:spTree>
    <p:extLst>
      <p:ext uri="{BB962C8B-B14F-4D97-AF65-F5344CB8AC3E}">
        <p14:creationId xmlns:p14="http://schemas.microsoft.com/office/powerpoint/2010/main" val="4229169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7578F-2DF1-4051-9491-E99D9787344B}" type="datetimeFigureOut">
              <a:rPr lang="pt-BR" smtClean="0"/>
              <a:t>8/3/2016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721F8E-3CAD-49F7-8FA0-D0DA8DEB337E}" type="slidenum">
              <a:rPr lang="pt-BR" smtClean="0"/>
              <a:t>‹nº›</a:t>
            </a:fld>
            <a:endParaRPr lang="pt-BR"/>
          </a:p>
        </p:txBody>
      </p:sp>
    </p:spTree>
    <p:extLst>
      <p:ext uri="{BB962C8B-B14F-4D97-AF65-F5344CB8AC3E}">
        <p14:creationId xmlns:p14="http://schemas.microsoft.com/office/powerpoint/2010/main" val="1654427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286000" y="3105835"/>
            <a:ext cx="4572000" cy="646331"/>
          </a:xfrm>
          <a:prstGeom prst="rect">
            <a:avLst/>
          </a:prstGeom>
        </p:spPr>
        <p:txBody>
          <a:bodyPr>
            <a:spAutoFit/>
          </a:bodyPr>
          <a:lstStyle/>
          <a:p>
            <a:r>
              <a:rPr lang="pt-BR" dirty="0" smtClean="0">
                <a:effectLst/>
              </a:rPr>
              <a:t>O BANCO CENTRAL E O SISTEMA MONETÁRIO</a:t>
            </a:r>
          </a:p>
          <a:p>
            <a:r>
              <a:rPr lang="pt-BR" dirty="0" smtClean="0">
                <a:effectLst/>
              </a:rPr>
              <a:t>Cap. 2 – Cardim de Carvalho e outros</a:t>
            </a:r>
            <a:endParaRPr lang="pt-BR" dirty="0">
              <a:effectLst/>
            </a:endParaRPr>
          </a:p>
        </p:txBody>
      </p:sp>
    </p:spTree>
    <p:extLst>
      <p:ext uri="{BB962C8B-B14F-4D97-AF65-F5344CB8AC3E}">
        <p14:creationId xmlns:p14="http://schemas.microsoft.com/office/powerpoint/2010/main" val="151509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3527786760"/>
              </p:ext>
            </p:extLst>
          </p:nvPr>
        </p:nvGraphicFramePr>
        <p:xfrm>
          <a:off x="1619672" y="2420888"/>
          <a:ext cx="5688632" cy="1584176"/>
        </p:xfrm>
        <a:graphic>
          <a:graphicData uri="http://schemas.openxmlformats.org/drawingml/2006/table">
            <a:tbl>
              <a:tblPr firstRow="1" firstCol="1" bandRow="1"/>
              <a:tblGrid>
                <a:gridCol w="5688632"/>
              </a:tblGrid>
              <a:tr h="452622">
                <a:tc>
                  <a:txBody>
                    <a:bodyPr/>
                    <a:lstStyle/>
                    <a:p>
                      <a:pPr algn="just">
                        <a:spcAft>
                          <a:spcPts val="0"/>
                        </a:spcAft>
                      </a:pPr>
                      <a:r>
                        <a:rPr lang="pt-BR" sz="1100">
                          <a:effectLst/>
                          <a:latin typeface="Calibri"/>
                          <a:cs typeface="Times New Roman"/>
                        </a:rPr>
                        <a:t>(a) uma variação positiva das contas do ativo </a:t>
                      </a:r>
                      <a:r>
                        <a:rPr lang="pt-BR" sz="1100">
                          <a:effectLst/>
                          <a:latin typeface="Calibri"/>
                          <a:cs typeface="Calibri"/>
                        </a:rPr>
                        <a:t>&gt; variação positiva do montante das contas do passivo não monetário = expansão da base monetária</a:t>
                      </a:r>
                      <a:endParaRPr lang="pt-BR" sz="1100">
                        <a:effectLst/>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622">
                <a:tc>
                  <a:txBody>
                    <a:bodyPr/>
                    <a:lstStyle/>
                    <a:p>
                      <a:pPr algn="just">
                        <a:spcAft>
                          <a:spcPts val="0"/>
                        </a:spcAft>
                      </a:pPr>
                      <a:r>
                        <a:rPr lang="pt-BR" sz="1100">
                          <a:effectLst/>
                          <a:latin typeface="Calibri"/>
                          <a:cs typeface="Times New Roman"/>
                        </a:rPr>
                        <a:t>(b) uma variação negativa do montante das contas do ativo </a:t>
                      </a:r>
                      <a:r>
                        <a:rPr lang="pt-BR" sz="1100">
                          <a:effectLst/>
                          <a:latin typeface="Calibri"/>
                          <a:cs typeface="Calibri"/>
                        </a:rPr>
                        <a:t>&gt;</a:t>
                      </a:r>
                      <a:r>
                        <a:rPr lang="pt-BR" sz="1100">
                          <a:effectLst/>
                          <a:latin typeface="Calibri"/>
                          <a:cs typeface="Times New Roman"/>
                        </a:rPr>
                        <a:t> variação negativa do montante das contas do passivo não monetário = contração da base monetária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2">
                <a:tc>
                  <a:txBody>
                    <a:bodyPr/>
                    <a:lstStyle/>
                    <a:p>
                      <a:pPr algn="just">
                        <a:spcAft>
                          <a:spcPts val="0"/>
                        </a:spcAft>
                      </a:pPr>
                      <a:r>
                        <a:rPr lang="pt-BR" sz="1100" dirty="0">
                          <a:effectLst/>
                          <a:latin typeface="Calibri"/>
                          <a:cs typeface="Times New Roman"/>
                        </a:rPr>
                        <a:t>(c ) uma variação positiva (negativa) do montante das contas do ativo </a:t>
                      </a:r>
                      <a:r>
                        <a:rPr lang="pt-BR" sz="1100" dirty="0">
                          <a:effectLst/>
                          <a:latin typeface="Calibri"/>
                          <a:cs typeface="Calibri"/>
                        </a:rPr>
                        <a:t>=</a:t>
                      </a:r>
                      <a:r>
                        <a:rPr lang="pt-BR" sz="1100" dirty="0">
                          <a:effectLst/>
                          <a:latin typeface="Calibri"/>
                          <a:cs typeface="Times New Roman"/>
                        </a:rPr>
                        <a:t> variação positiva (negativa) do montante das contas do passivo não monetário = não há contração, nem expansão da base monetária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150117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286000" y="2039004"/>
            <a:ext cx="4572000" cy="2779992"/>
          </a:xfrm>
          <a:prstGeom prst="rect">
            <a:avLst/>
          </a:prstGeom>
        </p:spPr>
        <p:txBody>
          <a:bodyPr>
            <a:spAutoFit/>
          </a:bodyPr>
          <a:lstStyle/>
          <a:p>
            <a:pPr algn="just"/>
            <a:r>
              <a:rPr lang="pt-BR" b="1" dirty="0" smtClean="0">
                <a:effectLst/>
              </a:rPr>
              <a:t>Criação e destruição de meios de pagamento</a:t>
            </a:r>
            <a:endParaRPr lang="pt-BR" dirty="0" smtClean="0">
              <a:effectLst/>
            </a:endParaRPr>
          </a:p>
          <a:p>
            <a:pPr algn="just"/>
            <a:r>
              <a:rPr lang="pt-BR" dirty="0" smtClean="0">
                <a:effectLst/>
              </a:rPr>
              <a:t>A regra prática é visualizar os meios de pagamento como uma “conta resíduo” do balancete do sistema monetário. Uma variação dos meios de pagamento somente ocorrerá como  resultado da diferença entre variação no valor das contas que estão do lado do ativo e variação do valor das contas do passivo não monetário do balancete do sistema bancário.</a:t>
            </a:r>
          </a:p>
          <a:p>
            <a:pPr algn="just">
              <a:lnSpc>
                <a:spcPct val="115000"/>
              </a:lnSpc>
              <a:spcAft>
                <a:spcPts val="1000"/>
              </a:spcAft>
            </a:pPr>
            <a:r>
              <a:rPr lang="pt-BR" sz="1100" b="1" dirty="0">
                <a:ea typeface="Calibri"/>
                <a:cs typeface="Times New Roman"/>
              </a:rPr>
              <a:t> </a:t>
            </a:r>
            <a:endParaRPr lang="pt-BR" sz="1100" dirty="0">
              <a:ea typeface="Calibri"/>
              <a:cs typeface="Times New Roman"/>
            </a:endParaRPr>
          </a:p>
        </p:txBody>
      </p:sp>
    </p:spTree>
    <p:extLst>
      <p:ext uri="{BB962C8B-B14F-4D97-AF65-F5344CB8AC3E}">
        <p14:creationId xmlns:p14="http://schemas.microsoft.com/office/powerpoint/2010/main" val="2668963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502730815"/>
              </p:ext>
            </p:extLst>
          </p:nvPr>
        </p:nvGraphicFramePr>
        <p:xfrm>
          <a:off x="1763688" y="2492896"/>
          <a:ext cx="5488940" cy="1349502"/>
        </p:xfrm>
        <a:graphic>
          <a:graphicData uri="http://schemas.openxmlformats.org/drawingml/2006/table">
            <a:tbl>
              <a:tblPr firstRow="1" firstCol="1" bandRow="1"/>
              <a:tblGrid>
                <a:gridCol w="5488940"/>
              </a:tblGrid>
              <a:tr h="0">
                <a:tc>
                  <a:txBody>
                    <a:bodyPr/>
                    <a:lstStyle/>
                    <a:p>
                      <a:pPr>
                        <a:lnSpc>
                          <a:spcPct val="115000"/>
                        </a:lnSpc>
                        <a:spcAft>
                          <a:spcPts val="0"/>
                        </a:spcAft>
                      </a:pPr>
                      <a:r>
                        <a:rPr lang="pt-BR" sz="1100">
                          <a:effectLst/>
                          <a:latin typeface="Calibri"/>
                          <a:ea typeface="Calibri"/>
                          <a:cs typeface="Times New Roman"/>
                        </a:rPr>
                        <a:t>(a) uma variação positiva do montante das contas do ativo </a:t>
                      </a:r>
                      <a:r>
                        <a:rPr lang="pt-BR" sz="1100">
                          <a:effectLst/>
                          <a:latin typeface="Calibri"/>
                          <a:ea typeface="Calibri"/>
                          <a:cs typeface="Calibri"/>
                        </a:rPr>
                        <a:t>&gt;</a:t>
                      </a:r>
                      <a:r>
                        <a:rPr lang="pt-BR" sz="1100">
                          <a:effectLst/>
                          <a:latin typeface="Calibri"/>
                          <a:ea typeface="Calibri"/>
                          <a:cs typeface="Times New Roman"/>
                        </a:rPr>
                        <a:t> variação positiva das contas do passivo não monetário = expansão do estoque de meios de pagamento.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pt-BR" sz="1100">
                          <a:effectLst/>
                          <a:latin typeface="Calibri"/>
                          <a:ea typeface="Calibri"/>
                          <a:cs typeface="Times New Roman"/>
                        </a:rPr>
                        <a:t>(b) uma variação negativa do montante das contas do ativo </a:t>
                      </a:r>
                      <a:r>
                        <a:rPr lang="pt-BR" sz="1100">
                          <a:effectLst/>
                          <a:latin typeface="Calibri"/>
                          <a:ea typeface="Calibri"/>
                          <a:cs typeface="Calibri"/>
                        </a:rPr>
                        <a:t>&gt;</a:t>
                      </a:r>
                      <a:r>
                        <a:rPr lang="pt-BR" sz="1100">
                          <a:effectLst/>
                          <a:latin typeface="Calibri"/>
                          <a:ea typeface="Calibri"/>
                          <a:cs typeface="Times New Roman"/>
                        </a:rPr>
                        <a:t> variação negativa das contas do passivo não monetário = contração do estoque de meios de pagamento.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pt-BR" sz="1100" dirty="0">
                          <a:effectLst/>
                          <a:latin typeface="Calibri"/>
                          <a:ea typeface="Calibri"/>
                          <a:cs typeface="Times New Roman"/>
                        </a:rPr>
                        <a:t>(c) uma variação positiva  (negativa)do montante das contas do ativo </a:t>
                      </a:r>
                      <a:r>
                        <a:rPr lang="pt-BR" sz="1100" dirty="0">
                          <a:effectLst/>
                          <a:latin typeface="Calibri"/>
                          <a:ea typeface="Calibri"/>
                          <a:cs typeface="Calibri"/>
                        </a:rPr>
                        <a:t>=</a:t>
                      </a:r>
                      <a:r>
                        <a:rPr lang="pt-BR" sz="1100" dirty="0">
                          <a:effectLst/>
                          <a:latin typeface="Calibri"/>
                          <a:ea typeface="Calibri"/>
                          <a:cs typeface="Times New Roman"/>
                        </a:rPr>
                        <a:t> variação positiva (negativa) das contas do passivo não monetário = não há expansão, nem contração  do estoque de meios de pagamento.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04202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720840"/>
            <a:ext cx="4572000" cy="3416320"/>
          </a:xfrm>
          <a:prstGeom prst="rect">
            <a:avLst/>
          </a:prstGeom>
        </p:spPr>
        <p:txBody>
          <a:bodyPr>
            <a:spAutoFit/>
          </a:bodyPr>
          <a:lstStyle/>
          <a:p>
            <a:r>
              <a:rPr lang="pt-BR" b="1" dirty="0" smtClean="0">
                <a:effectLst/>
              </a:rPr>
              <a:t>A origem dos bancos centrais</a:t>
            </a:r>
            <a:endParaRPr lang="pt-BR" dirty="0" smtClean="0">
              <a:effectLst/>
            </a:endParaRPr>
          </a:p>
          <a:p>
            <a:pPr algn="just"/>
            <a:r>
              <a:rPr lang="pt-BR" dirty="0" smtClean="0">
                <a:effectLst/>
              </a:rPr>
              <a:t>A história mostra que os bancos centrais descendem dos bancos privados que financiaram o Estado em troca de favores especiais  e do monopólio de emissões. Este é, por exemplo, o caso do Banco da Inglaterra, criado em 1694, com o objetivo explícito de emprestar dinheiro ao governo que se encontrava em dificuldades financeiras.  O Federal Reserve System (FED)  foi criado em 1913. A crise de 1929 teve influência nas mudanças do FED. </a:t>
            </a:r>
            <a:endParaRPr lang="pt-BR" dirty="0">
              <a:effectLst/>
            </a:endParaRPr>
          </a:p>
        </p:txBody>
      </p:sp>
    </p:spTree>
    <p:extLst>
      <p:ext uri="{BB962C8B-B14F-4D97-AF65-F5344CB8AC3E}">
        <p14:creationId xmlns:p14="http://schemas.microsoft.com/office/powerpoint/2010/main" val="1889897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85244"/>
            <a:ext cx="4572000" cy="3087512"/>
          </a:xfrm>
          <a:prstGeom prst="rect">
            <a:avLst/>
          </a:prstGeom>
        </p:spPr>
        <p:txBody>
          <a:bodyPr>
            <a:spAutoFit/>
          </a:bodyPr>
          <a:lstStyle/>
          <a:p>
            <a:pPr>
              <a:lnSpc>
                <a:spcPct val="115000"/>
              </a:lnSpc>
              <a:spcAft>
                <a:spcPts val="1000"/>
              </a:spcAft>
            </a:pPr>
            <a:r>
              <a:rPr lang="pt-BR" dirty="0">
                <a:ea typeface="Calibri"/>
                <a:cs typeface="Times New Roman"/>
              </a:rPr>
              <a:t>Funções do Banco Central do Brasil:</a:t>
            </a:r>
          </a:p>
          <a:p>
            <a:pPr marL="342900" lvl="0" indent="-342900">
              <a:lnSpc>
                <a:spcPct val="115000"/>
              </a:lnSpc>
              <a:spcAft>
                <a:spcPts val="0"/>
              </a:spcAft>
              <a:buFont typeface="+mj-lt"/>
              <a:buAutoNum type="arabicPeriod"/>
            </a:pPr>
            <a:r>
              <a:rPr lang="pt-BR" dirty="0">
                <a:ea typeface="Calibri"/>
                <a:cs typeface="Times New Roman"/>
              </a:rPr>
              <a:t>Emissor de papel-moeda e controlador da liquidez da economia</a:t>
            </a:r>
          </a:p>
          <a:p>
            <a:pPr marL="342900" lvl="0" indent="-342900">
              <a:lnSpc>
                <a:spcPct val="115000"/>
              </a:lnSpc>
              <a:spcAft>
                <a:spcPts val="0"/>
              </a:spcAft>
              <a:buFont typeface="+mj-lt"/>
              <a:buAutoNum type="arabicPeriod"/>
            </a:pPr>
            <a:r>
              <a:rPr lang="pt-BR" dirty="0">
                <a:ea typeface="Calibri"/>
                <a:cs typeface="Times New Roman"/>
              </a:rPr>
              <a:t>Banqueiro dos bancos (emprestador de última instância)</a:t>
            </a:r>
          </a:p>
          <a:p>
            <a:pPr marL="342900" lvl="0" indent="-342900">
              <a:lnSpc>
                <a:spcPct val="115000"/>
              </a:lnSpc>
              <a:spcAft>
                <a:spcPts val="0"/>
              </a:spcAft>
              <a:buFont typeface="+mj-lt"/>
              <a:buAutoNum type="arabicPeriod"/>
            </a:pPr>
            <a:r>
              <a:rPr lang="pt-BR" dirty="0">
                <a:ea typeface="Calibri"/>
                <a:cs typeface="Times New Roman"/>
              </a:rPr>
              <a:t>Regulador do sistema monetário e financeiro</a:t>
            </a:r>
          </a:p>
          <a:p>
            <a:pPr marL="342900" lvl="0" indent="-342900">
              <a:lnSpc>
                <a:spcPct val="115000"/>
              </a:lnSpc>
              <a:spcAft>
                <a:spcPts val="1000"/>
              </a:spcAft>
              <a:buFont typeface="+mj-lt"/>
              <a:buAutoNum type="arabicPeriod"/>
            </a:pPr>
            <a:r>
              <a:rPr lang="pt-BR" dirty="0">
                <a:ea typeface="Calibri"/>
                <a:cs typeface="Times New Roman"/>
              </a:rPr>
              <a:t>Depositário das reservas internacionais (controle da taxa de câmbio)</a:t>
            </a:r>
          </a:p>
        </p:txBody>
      </p:sp>
    </p:spTree>
    <p:extLst>
      <p:ext uri="{BB962C8B-B14F-4D97-AF65-F5344CB8AC3E}">
        <p14:creationId xmlns:p14="http://schemas.microsoft.com/office/powerpoint/2010/main" val="122704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476" y="2060848"/>
            <a:ext cx="6554299" cy="2376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4126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6534" y="1556793"/>
            <a:ext cx="6197241" cy="3391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355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2136339"/>
            <a:ext cx="4572000" cy="2585323"/>
          </a:xfrm>
          <a:prstGeom prst="rect">
            <a:avLst/>
          </a:prstGeom>
        </p:spPr>
        <p:txBody>
          <a:bodyPr>
            <a:spAutoFit/>
          </a:bodyPr>
          <a:lstStyle/>
          <a:p>
            <a:pPr algn="just"/>
            <a:r>
              <a:rPr lang="pt-BR" dirty="0" smtClean="0">
                <a:effectLst/>
              </a:rPr>
              <a:t>A quantidade da base monetária é estabelecida pelo Banco Central. A demanda pela base é realizada pelo público (PMPP)  e bancos (encaixes). A quantidade total de meios de pagamento é um múltiplo da base monetária.  A explicação é que não apenas o Banco Central cria meios de pagamento como também os bancos comerciais (moeda escritural).</a:t>
            </a:r>
            <a:endParaRPr lang="pt-BR" dirty="0">
              <a:effectLst/>
            </a:endParaRPr>
          </a:p>
        </p:txBody>
      </p:sp>
    </p:spTree>
    <p:extLst>
      <p:ext uri="{BB962C8B-B14F-4D97-AF65-F5344CB8AC3E}">
        <p14:creationId xmlns:p14="http://schemas.microsoft.com/office/powerpoint/2010/main" val="1605290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tângulo 1"/>
              <p:cNvSpPr/>
              <p:nvPr/>
            </p:nvSpPr>
            <p:spPr>
              <a:xfrm>
                <a:off x="2286000" y="1922177"/>
                <a:ext cx="4572000" cy="3013646"/>
              </a:xfrm>
              <a:prstGeom prst="rect">
                <a:avLst/>
              </a:prstGeom>
            </p:spPr>
            <p:txBody>
              <a:bodyPr>
                <a:spAutoFit/>
              </a:bodyPr>
              <a:lstStyle/>
              <a:p>
                <a:pPr algn="just"/>
                <a:r>
                  <a:rPr lang="pt-BR" dirty="0" smtClean="0">
                    <a:effectLst/>
                  </a:rPr>
                  <a:t>O multiplicador bancário é a razão meios de pagamento/base monetária.  É positivo e, em geral, maior do que 1.</a:t>
                </a:r>
              </a:p>
              <a:p>
                <a:pPr algn="just"/>
                <a:r>
                  <a:rPr lang="pt-BR" dirty="0">
                    <a:effectLst/>
                  </a:rPr>
                  <a:t> </a:t>
                </a:r>
              </a:p>
              <a:p>
                <a:pPr algn="just"/>
                <a:r>
                  <a:rPr lang="pt-BR" dirty="0">
                    <a:effectLst/>
                  </a:rPr>
                  <a:t>	</a:t>
                </a:r>
                <a:r>
                  <a:rPr lang="pt-BR" dirty="0">
                    <a:effectLst/>
                    <a:cs typeface="Calibri"/>
                  </a:rPr>
                  <a:t>α</a:t>
                </a:r>
                <a:r>
                  <a:rPr lang="pt-BR" dirty="0">
                    <a:effectLst/>
                  </a:rPr>
                  <a:t> = </a:t>
                </a:r>
                <a14:m>
                  <m:oMath xmlns:m="http://schemas.openxmlformats.org/officeDocument/2006/math">
                    <m:f>
                      <m:fPr>
                        <m:ctrlPr>
                          <a:rPr lang="pt-BR" i="1">
                            <a:effectLst/>
                            <a:latin typeface="Cambria Math"/>
                          </a:rPr>
                        </m:ctrlPr>
                      </m:fPr>
                      <m:num>
                        <m:r>
                          <a:rPr lang="pt-BR" i="1">
                            <a:effectLst/>
                            <a:latin typeface="Cambria Math"/>
                          </a:rPr>
                          <m:t>1</m:t>
                        </m:r>
                      </m:num>
                      <m:den>
                        <m:r>
                          <a:rPr lang="pt-BR" i="1">
                            <a:effectLst/>
                            <a:latin typeface="Cambria Math"/>
                          </a:rPr>
                          <m:t>1−</m:t>
                        </m:r>
                        <m:r>
                          <a:rPr lang="pt-BR" i="1">
                            <a:effectLst/>
                            <a:latin typeface="Cambria Math"/>
                          </a:rPr>
                          <m:t>𝑑</m:t>
                        </m:r>
                        <m:r>
                          <a:rPr lang="pt-BR" i="1">
                            <a:effectLst/>
                            <a:latin typeface="Cambria Math"/>
                          </a:rPr>
                          <m:t> (1−</m:t>
                        </m:r>
                        <m:r>
                          <a:rPr lang="pt-BR" i="1">
                            <a:effectLst/>
                            <a:latin typeface="Cambria Math"/>
                          </a:rPr>
                          <m:t>𝑒</m:t>
                        </m:r>
                        <m:r>
                          <a:rPr lang="pt-BR" i="1">
                            <a:effectLst/>
                            <a:latin typeface="Cambria Math"/>
                          </a:rPr>
                          <m:t>)</m:t>
                        </m:r>
                      </m:den>
                    </m:f>
                  </m:oMath>
                </a14:m>
                <a:r>
                  <a:rPr lang="pt-BR" dirty="0">
                    <a:effectLst/>
                  </a:rPr>
                  <a:t> </a:t>
                </a:r>
              </a:p>
              <a:p>
                <a:r>
                  <a:rPr lang="pt-BR" dirty="0">
                    <a:effectLst/>
                  </a:rPr>
                  <a:t> </a:t>
                </a:r>
              </a:p>
              <a:p>
                <a:r>
                  <a:rPr lang="pt-BR" dirty="0">
                    <a:effectLst/>
                  </a:rPr>
                  <a:t>Logo, uma variação da base monetária multiplicada por </a:t>
                </a:r>
                <a14:m>
                  <m:oMath xmlns:m="http://schemas.openxmlformats.org/officeDocument/2006/math">
                    <m:r>
                      <a:rPr lang="pt-BR" i="1">
                        <a:effectLst/>
                        <a:latin typeface="Cambria Math"/>
                      </a:rPr>
                      <m:t>∝</m:t>
                    </m:r>
                  </m:oMath>
                </a14:m>
                <a:r>
                  <a:rPr lang="pt-BR" dirty="0">
                    <a:effectLst/>
                    <a:ea typeface="Times New Roman"/>
                  </a:rPr>
                  <a:t> é igual a variação dos meios de pagamento</a:t>
                </a:r>
                <a:r>
                  <a:rPr lang="pt-BR" dirty="0" smtClean="0">
                    <a:effectLst/>
                    <a:ea typeface="Times New Roman"/>
                  </a:rPr>
                  <a:t>:    </a:t>
                </a:r>
                <a:r>
                  <a:rPr lang="pt-BR" dirty="0">
                    <a:effectLst/>
                    <a:ea typeface="Times New Roman"/>
                    <a:cs typeface="Calibri"/>
                  </a:rPr>
                  <a:t>Δ</a:t>
                </a:r>
                <a:r>
                  <a:rPr lang="pt-BR" dirty="0">
                    <a:effectLst/>
                    <a:ea typeface="Times New Roman"/>
                  </a:rPr>
                  <a:t> MP = </a:t>
                </a:r>
                <a:r>
                  <a:rPr lang="pt-BR" dirty="0">
                    <a:effectLst/>
                    <a:ea typeface="Times New Roman"/>
                    <a:cs typeface="Calibri"/>
                  </a:rPr>
                  <a:t>α</a:t>
                </a:r>
                <a:r>
                  <a:rPr lang="pt-BR" dirty="0">
                    <a:effectLst/>
                    <a:ea typeface="Times New Roman"/>
                  </a:rPr>
                  <a:t> </a:t>
                </a:r>
                <a:r>
                  <a:rPr lang="pt-BR" dirty="0">
                    <a:effectLst/>
                    <a:ea typeface="Times New Roman"/>
                    <a:cs typeface="Calibri"/>
                  </a:rPr>
                  <a:t>Δ</a:t>
                </a:r>
                <a:r>
                  <a:rPr lang="pt-BR" dirty="0">
                    <a:effectLst/>
                    <a:ea typeface="Times New Roman"/>
                  </a:rPr>
                  <a:t>B</a:t>
                </a:r>
                <a:endParaRPr lang="pt-BR" dirty="0">
                  <a:effectLst/>
                </a:endParaRPr>
              </a:p>
              <a:p>
                <a:r>
                  <a:rPr lang="pt-BR" dirty="0">
                    <a:effectLst/>
                    <a:ea typeface="Times New Roman"/>
                  </a:rPr>
                  <a:t> </a:t>
                </a:r>
                <a:endParaRPr lang="pt-BR" dirty="0">
                  <a:effectLst/>
                </a:endParaRPr>
              </a:p>
            </p:txBody>
          </p:sp>
        </mc:Choice>
        <mc:Fallback>
          <p:sp>
            <p:nvSpPr>
              <p:cNvPr id="2" name="Retângulo 1"/>
              <p:cNvSpPr>
                <a:spLocks noRot="1" noChangeAspect="1" noMove="1" noResize="1" noEditPoints="1" noAdjustHandles="1" noChangeArrowheads="1" noChangeShapeType="1" noTextEdit="1"/>
              </p:cNvSpPr>
              <p:nvPr/>
            </p:nvSpPr>
            <p:spPr>
              <a:xfrm>
                <a:off x="2286000" y="1922177"/>
                <a:ext cx="4572000" cy="3013646"/>
              </a:xfrm>
              <a:prstGeom prst="rect">
                <a:avLst/>
              </a:prstGeom>
              <a:blipFill rotWithShape="1">
                <a:blip r:embed="rId2"/>
                <a:stretch>
                  <a:fillRect l="-1067" t="-1010" r="-1867"/>
                </a:stretch>
              </a:blipFill>
            </p:spPr>
            <p:txBody>
              <a:bodyPr/>
              <a:lstStyle/>
              <a:p>
                <a:r>
                  <a:rPr lang="pt-BR">
                    <a:noFill/>
                  </a:rPr>
                  <a:t> </a:t>
                </a:r>
              </a:p>
            </p:txBody>
          </p:sp>
        </mc:Fallback>
      </mc:AlternateContent>
    </p:spTree>
    <p:extLst>
      <p:ext uri="{BB962C8B-B14F-4D97-AF65-F5344CB8AC3E}">
        <p14:creationId xmlns:p14="http://schemas.microsoft.com/office/powerpoint/2010/main" val="1100947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691680" y="1412776"/>
            <a:ext cx="5544616" cy="3416320"/>
          </a:xfrm>
          <a:prstGeom prst="rect">
            <a:avLst/>
          </a:prstGeom>
        </p:spPr>
        <p:txBody>
          <a:bodyPr wrap="square">
            <a:spAutoFit/>
          </a:bodyPr>
          <a:lstStyle/>
          <a:p>
            <a:r>
              <a:rPr lang="pt-BR" dirty="0" smtClean="0">
                <a:effectLst/>
                <a:ea typeface="Times New Roman"/>
              </a:rPr>
              <a:t>O multiplicador monetário é função de duas variáveis: </a:t>
            </a:r>
            <a:r>
              <a:rPr lang="pt-BR" i="1" dirty="0" smtClean="0">
                <a:effectLst/>
                <a:ea typeface="Times New Roman"/>
              </a:rPr>
              <a:t>d </a:t>
            </a:r>
            <a:r>
              <a:rPr lang="pt-BR" dirty="0" smtClean="0">
                <a:effectLst/>
                <a:ea typeface="Times New Roman"/>
              </a:rPr>
              <a:t>e </a:t>
            </a:r>
            <a:r>
              <a:rPr lang="pt-BR" i="1" dirty="0" err="1" smtClean="0">
                <a:effectLst/>
                <a:ea typeface="Times New Roman"/>
              </a:rPr>
              <a:t>e</a:t>
            </a:r>
            <a:r>
              <a:rPr lang="pt-BR" i="1" dirty="0" smtClean="0">
                <a:effectLst/>
                <a:ea typeface="Times New Roman"/>
              </a:rPr>
              <a:t>.</a:t>
            </a:r>
            <a:r>
              <a:rPr lang="pt-BR" dirty="0" smtClean="0">
                <a:effectLst/>
                <a:ea typeface="Times New Roman"/>
              </a:rPr>
              <a:t> Quanto maior o valor de </a:t>
            </a:r>
            <a:r>
              <a:rPr lang="pt-BR" i="1" dirty="0" smtClean="0">
                <a:effectLst/>
                <a:ea typeface="Times New Roman"/>
              </a:rPr>
              <a:t>d, </a:t>
            </a:r>
            <a:r>
              <a:rPr lang="pt-BR" dirty="0" smtClean="0">
                <a:effectLst/>
                <a:ea typeface="Times New Roman"/>
              </a:rPr>
              <a:t>maior será o multiplicador. Quanto maior o valor de </a:t>
            </a:r>
            <a:r>
              <a:rPr lang="pt-BR" i="1" dirty="0" smtClean="0">
                <a:effectLst/>
                <a:ea typeface="Times New Roman"/>
              </a:rPr>
              <a:t>e</a:t>
            </a:r>
            <a:r>
              <a:rPr lang="pt-BR" dirty="0" smtClean="0">
                <a:effectLst/>
                <a:ea typeface="Times New Roman"/>
              </a:rPr>
              <a:t>, menor será o multiplicador. </a:t>
            </a:r>
            <a:endParaRPr lang="pt-BR" dirty="0" smtClean="0">
              <a:effectLst/>
            </a:endParaRPr>
          </a:p>
          <a:p>
            <a:pPr algn="just"/>
            <a:r>
              <a:rPr lang="pt-BR" dirty="0" smtClean="0">
                <a:effectLst/>
                <a:ea typeface="Times New Roman"/>
              </a:rPr>
              <a:t>Quando a quantidade de reservas bancárias em relação ao total de depósitos à vista (</a:t>
            </a:r>
            <a:r>
              <a:rPr lang="pt-BR" i="1" dirty="0" smtClean="0">
                <a:effectLst/>
                <a:ea typeface="Times New Roman"/>
              </a:rPr>
              <a:t>e</a:t>
            </a:r>
            <a:r>
              <a:rPr lang="pt-BR" dirty="0" smtClean="0">
                <a:effectLst/>
                <a:ea typeface="Times New Roman"/>
              </a:rPr>
              <a:t>) é aumentada, dada uma quantidade de depósitos à vista em relação ao total de meios de pagamento (</a:t>
            </a:r>
            <a:r>
              <a:rPr lang="pt-BR" i="1" dirty="0" smtClean="0">
                <a:effectLst/>
                <a:ea typeface="Times New Roman"/>
              </a:rPr>
              <a:t>d</a:t>
            </a:r>
            <a:r>
              <a:rPr lang="pt-BR" dirty="0" smtClean="0">
                <a:effectLst/>
                <a:ea typeface="Times New Roman"/>
              </a:rPr>
              <a:t>), menor será o multiplicador </a:t>
            </a:r>
            <a:r>
              <a:rPr lang="pt-BR" dirty="0" smtClean="0">
                <a:effectLst/>
                <a:ea typeface="Times New Roman"/>
                <a:cs typeface="Calibri"/>
              </a:rPr>
              <a:t>α</a:t>
            </a:r>
            <a:r>
              <a:rPr lang="pt-BR" dirty="0" smtClean="0">
                <a:effectLst/>
                <a:ea typeface="Times New Roman"/>
              </a:rPr>
              <a:t>.  </a:t>
            </a:r>
            <a:endParaRPr lang="pt-BR" dirty="0" smtClean="0">
              <a:effectLst/>
            </a:endParaRPr>
          </a:p>
          <a:p>
            <a:pPr algn="just"/>
            <a:r>
              <a:rPr lang="pt-BR" dirty="0" smtClean="0">
                <a:effectLst/>
                <a:ea typeface="Times New Roman"/>
              </a:rPr>
              <a:t>O coeficiente </a:t>
            </a:r>
            <a:r>
              <a:rPr lang="pt-BR" i="1" dirty="0" smtClean="0">
                <a:effectLst/>
                <a:ea typeface="Times New Roman"/>
              </a:rPr>
              <a:t>e</a:t>
            </a:r>
            <a:r>
              <a:rPr lang="pt-BR" dirty="0" smtClean="0">
                <a:effectLst/>
                <a:ea typeface="Times New Roman"/>
              </a:rPr>
              <a:t> é representativo das decisões do Banco Central (em relação ao depósito compulsório) e das decisões de como os bancos administram seus ativos (concessão de empréstimos) e seus passivos (emissão de depósitos à vista).</a:t>
            </a:r>
            <a:endParaRPr lang="pt-BR" dirty="0">
              <a:effectLst/>
            </a:endParaRPr>
          </a:p>
        </p:txBody>
      </p:sp>
    </p:spTree>
    <p:extLst>
      <p:ext uri="{BB962C8B-B14F-4D97-AF65-F5344CB8AC3E}">
        <p14:creationId xmlns:p14="http://schemas.microsoft.com/office/powerpoint/2010/main" val="1757417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07704" y="1582341"/>
            <a:ext cx="4950296" cy="3416320"/>
          </a:xfrm>
          <a:prstGeom prst="rect">
            <a:avLst/>
          </a:prstGeom>
        </p:spPr>
        <p:txBody>
          <a:bodyPr wrap="square">
            <a:spAutoFit/>
          </a:bodyPr>
          <a:lstStyle/>
          <a:p>
            <a:pPr algn="just"/>
            <a:r>
              <a:rPr lang="pt-BR" b="1" dirty="0" smtClean="0">
                <a:effectLst/>
                <a:ea typeface="Times New Roman"/>
              </a:rPr>
              <a:t>Criação e destruição da base monetária</a:t>
            </a:r>
            <a:endParaRPr lang="pt-BR" dirty="0" smtClean="0">
              <a:effectLst/>
            </a:endParaRPr>
          </a:p>
          <a:p>
            <a:pPr algn="just"/>
            <a:r>
              <a:rPr lang="pt-BR" dirty="0" smtClean="0">
                <a:effectLst/>
                <a:ea typeface="Times New Roman"/>
              </a:rPr>
              <a:t>Quais operações realizadas pelas autoridades monetárias fazem variar a base monetária e, por consequência, o estoque de meios de pagamento, dado um multiplicador monetário? Uma maneira é enxergar a base monetária como uma “conta resíduo” do balancete do Banco Central. Assim, uma variação da base monetária somente ocorrerá como resultado da diferença entre variações no valor das contas que estão do lado do ativo e variações das contas do passivo não monetário do balancete do Banco Central.</a:t>
            </a:r>
            <a:endParaRPr lang="pt-BR" dirty="0">
              <a:effectLst/>
            </a:endParaRPr>
          </a:p>
        </p:txBody>
      </p:sp>
    </p:spTree>
    <p:extLst>
      <p:ext uri="{BB962C8B-B14F-4D97-AF65-F5344CB8AC3E}">
        <p14:creationId xmlns:p14="http://schemas.microsoft.com/office/powerpoint/2010/main" val="261469520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706</Words>
  <Application>Microsoft Office PowerPoint</Application>
  <PresentationFormat>Apresentação na tela (4:3)</PresentationFormat>
  <Paragraphs>30</Paragraphs>
  <Slides>12</Slides>
  <Notes>0</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Acer</dc:creator>
  <cp:lastModifiedBy>Acer</cp:lastModifiedBy>
  <cp:revision>2</cp:revision>
  <dcterms:created xsi:type="dcterms:W3CDTF">2016-03-08T15:45:19Z</dcterms:created>
  <dcterms:modified xsi:type="dcterms:W3CDTF">2016-03-08T15:56:01Z</dcterms:modified>
</cp:coreProperties>
</file>