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2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552958AC-D790-4D13-9B31-1F06E051707B}" type="datetimeFigureOut">
              <a:rPr lang="pt-BR" smtClean="0"/>
              <a:t>12/11/2015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00DB04A-813E-447E-A758-826A7D5C542C}" type="slidenum">
              <a:rPr lang="pt-BR" smtClean="0"/>
              <a:t>‹nº›</a:t>
            </a:fld>
            <a:endParaRPr lang="pt-BR"/>
          </a:p>
        </p:txBody>
      </p:sp>
    </p:spTree>
    <p:extLst>
      <p:ext uri="{BB962C8B-B14F-4D97-AF65-F5344CB8AC3E}">
        <p14:creationId xmlns:p14="http://schemas.microsoft.com/office/powerpoint/2010/main" val="3976750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552958AC-D790-4D13-9B31-1F06E051707B}" type="datetimeFigureOut">
              <a:rPr lang="pt-BR" smtClean="0"/>
              <a:t>12/11/2015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00DB04A-813E-447E-A758-826A7D5C542C}" type="slidenum">
              <a:rPr lang="pt-BR" smtClean="0"/>
              <a:t>‹nº›</a:t>
            </a:fld>
            <a:endParaRPr lang="pt-BR"/>
          </a:p>
        </p:txBody>
      </p:sp>
    </p:spTree>
    <p:extLst>
      <p:ext uri="{BB962C8B-B14F-4D97-AF65-F5344CB8AC3E}">
        <p14:creationId xmlns:p14="http://schemas.microsoft.com/office/powerpoint/2010/main" val="957660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552958AC-D790-4D13-9B31-1F06E051707B}" type="datetimeFigureOut">
              <a:rPr lang="pt-BR" smtClean="0"/>
              <a:t>12/11/2015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00DB04A-813E-447E-A758-826A7D5C542C}" type="slidenum">
              <a:rPr lang="pt-BR" smtClean="0"/>
              <a:t>‹nº›</a:t>
            </a:fld>
            <a:endParaRPr lang="pt-BR"/>
          </a:p>
        </p:txBody>
      </p:sp>
    </p:spTree>
    <p:extLst>
      <p:ext uri="{BB962C8B-B14F-4D97-AF65-F5344CB8AC3E}">
        <p14:creationId xmlns:p14="http://schemas.microsoft.com/office/powerpoint/2010/main" val="107879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552958AC-D790-4D13-9B31-1F06E051707B}" type="datetimeFigureOut">
              <a:rPr lang="pt-BR" smtClean="0"/>
              <a:t>12/11/2015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00DB04A-813E-447E-A758-826A7D5C542C}" type="slidenum">
              <a:rPr lang="pt-BR" smtClean="0"/>
              <a:t>‹nº›</a:t>
            </a:fld>
            <a:endParaRPr lang="pt-BR"/>
          </a:p>
        </p:txBody>
      </p:sp>
    </p:spTree>
    <p:extLst>
      <p:ext uri="{BB962C8B-B14F-4D97-AF65-F5344CB8AC3E}">
        <p14:creationId xmlns:p14="http://schemas.microsoft.com/office/powerpoint/2010/main" val="2719668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552958AC-D790-4D13-9B31-1F06E051707B}" type="datetimeFigureOut">
              <a:rPr lang="pt-BR" smtClean="0"/>
              <a:t>12/11/2015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00DB04A-813E-447E-A758-826A7D5C542C}" type="slidenum">
              <a:rPr lang="pt-BR" smtClean="0"/>
              <a:t>‹nº›</a:t>
            </a:fld>
            <a:endParaRPr lang="pt-BR"/>
          </a:p>
        </p:txBody>
      </p:sp>
    </p:spTree>
    <p:extLst>
      <p:ext uri="{BB962C8B-B14F-4D97-AF65-F5344CB8AC3E}">
        <p14:creationId xmlns:p14="http://schemas.microsoft.com/office/powerpoint/2010/main" val="3433172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552958AC-D790-4D13-9B31-1F06E051707B}" type="datetimeFigureOut">
              <a:rPr lang="pt-BR" smtClean="0"/>
              <a:t>12/11/2015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00DB04A-813E-447E-A758-826A7D5C542C}" type="slidenum">
              <a:rPr lang="pt-BR" smtClean="0"/>
              <a:t>‹nº›</a:t>
            </a:fld>
            <a:endParaRPr lang="pt-BR"/>
          </a:p>
        </p:txBody>
      </p:sp>
    </p:spTree>
    <p:extLst>
      <p:ext uri="{BB962C8B-B14F-4D97-AF65-F5344CB8AC3E}">
        <p14:creationId xmlns:p14="http://schemas.microsoft.com/office/powerpoint/2010/main" val="1020541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552958AC-D790-4D13-9B31-1F06E051707B}" type="datetimeFigureOut">
              <a:rPr lang="pt-BR" smtClean="0"/>
              <a:t>12/11/2015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100DB04A-813E-447E-A758-826A7D5C542C}" type="slidenum">
              <a:rPr lang="pt-BR" smtClean="0"/>
              <a:t>‹nº›</a:t>
            </a:fld>
            <a:endParaRPr lang="pt-BR"/>
          </a:p>
        </p:txBody>
      </p:sp>
    </p:spTree>
    <p:extLst>
      <p:ext uri="{BB962C8B-B14F-4D97-AF65-F5344CB8AC3E}">
        <p14:creationId xmlns:p14="http://schemas.microsoft.com/office/powerpoint/2010/main" val="633046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552958AC-D790-4D13-9B31-1F06E051707B}" type="datetimeFigureOut">
              <a:rPr lang="pt-BR" smtClean="0"/>
              <a:t>12/11/2015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100DB04A-813E-447E-A758-826A7D5C542C}" type="slidenum">
              <a:rPr lang="pt-BR" smtClean="0"/>
              <a:t>‹nº›</a:t>
            </a:fld>
            <a:endParaRPr lang="pt-BR"/>
          </a:p>
        </p:txBody>
      </p:sp>
    </p:spTree>
    <p:extLst>
      <p:ext uri="{BB962C8B-B14F-4D97-AF65-F5344CB8AC3E}">
        <p14:creationId xmlns:p14="http://schemas.microsoft.com/office/powerpoint/2010/main" val="2054629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552958AC-D790-4D13-9B31-1F06E051707B}" type="datetimeFigureOut">
              <a:rPr lang="pt-BR" smtClean="0"/>
              <a:t>12/11/2015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100DB04A-813E-447E-A758-826A7D5C542C}" type="slidenum">
              <a:rPr lang="pt-BR" smtClean="0"/>
              <a:t>‹nº›</a:t>
            </a:fld>
            <a:endParaRPr lang="pt-BR"/>
          </a:p>
        </p:txBody>
      </p:sp>
    </p:spTree>
    <p:extLst>
      <p:ext uri="{BB962C8B-B14F-4D97-AF65-F5344CB8AC3E}">
        <p14:creationId xmlns:p14="http://schemas.microsoft.com/office/powerpoint/2010/main" val="2931900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552958AC-D790-4D13-9B31-1F06E051707B}" type="datetimeFigureOut">
              <a:rPr lang="pt-BR" smtClean="0"/>
              <a:t>12/11/2015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00DB04A-813E-447E-A758-826A7D5C542C}" type="slidenum">
              <a:rPr lang="pt-BR" smtClean="0"/>
              <a:t>‹nº›</a:t>
            </a:fld>
            <a:endParaRPr lang="pt-BR"/>
          </a:p>
        </p:txBody>
      </p:sp>
    </p:spTree>
    <p:extLst>
      <p:ext uri="{BB962C8B-B14F-4D97-AF65-F5344CB8AC3E}">
        <p14:creationId xmlns:p14="http://schemas.microsoft.com/office/powerpoint/2010/main" val="3933974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552958AC-D790-4D13-9B31-1F06E051707B}" type="datetimeFigureOut">
              <a:rPr lang="pt-BR" smtClean="0"/>
              <a:t>12/11/2015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00DB04A-813E-447E-A758-826A7D5C542C}" type="slidenum">
              <a:rPr lang="pt-BR" smtClean="0"/>
              <a:t>‹nº›</a:t>
            </a:fld>
            <a:endParaRPr lang="pt-BR"/>
          </a:p>
        </p:txBody>
      </p:sp>
    </p:spTree>
    <p:extLst>
      <p:ext uri="{BB962C8B-B14F-4D97-AF65-F5344CB8AC3E}">
        <p14:creationId xmlns:p14="http://schemas.microsoft.com/office/powerpoint/2010/main" val="1676824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2958AC-D790-4D13-9B31-1F06E051707B}" type="datetimeFigureOut">
              <a:rPr lang="pt-BR" smtClean="0"/>
              <a:t>12/11/2015</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0DB04A-813E-447E-A758-826A7D5C542C}" type="slidenum">
              <a:rPr lang="pt-BR" smtClean="0"/>
              <a:t>‹nº›</a:t>
            </a:fld>
            <a:endParaRPr lang="pt-BR"/>
          </a:p>
        </p:txBody>
      </p:sp>
    </p:spTree>
    <p:extLst>
      <p:ext uri="{BB962C8B-B14F-4D97-AF65-F5344CB8AC3E}">
        <p14:creationId xmlns:p14="http://schemas.microsoft.com/office/powerpoint/2010/main" val="1409437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2286000" y="3105835"/>
            <a:ext cx="4572000" cy="646331"/>
          </a:xfrm>
          <a:prstGeom prst="rect">
            <a:avLst/>
          </a:prstGeom>
        </p:spPr>
        <p:txBody>
          <a:bodyPr>
            <a:spAutoFit/>
          </a:bodyPr>
          <a:lstStyle/>
          <a:p>
            <a:r>
              <a:rPr lang="pt-BR" b="1" dirty="0" smtClean="0">
                <a:effectLst/>
              </a:rPr>
              <a:t>Capítulo 19 </a:t>
            </a:r>
            <a:endParaRPr lang="pt-BR" dirty="0" smtClean="0">
              <a:effectLst/>
            </a:endParaRPr>
          </a:p>
          <a:p>
            <a:r>
              <a:rPr lang="pt-BR" b="1" dirty="0" smtClean="0">
                <a:effectLst/>
              </a:rPr>
              <a:t>A moratória externa e a crise econômica </a:t>
            </a:r>
            <a:endParaRPr lang="pt-BR" dirty="0">
              <a:effectLst/>
            </a:endParaRPr>
          </a:p>
        </p:txBody>
      </p:sp>
    </p:spTree>
    <p:extLst>
      <p:ext uri="{BB962C8B-B14F-4D97-AF65-F5344CB8AC3E}">
        <p14:creationId xmlns:p14="http://schemas.microsoft.com/office/powerpoint/2010/main" val="3885360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286000" y="1859340"/>
            <a:ext cx="4572000" cy="3139321"/>
          </a:xfrm>
          <a:prstGeom prst="rect">
            <a:avLst/>
          </a:prstGeom>
        </p:spPr>
        <p:txBody>
          <a:bodyPr>
            <a:spAutoFit/>
          </a:bodyPr>
          <a:lstStyle/>
          <a:p>
            <a:pPr algn="just"/>
            <a:r>
              <a:rPr lang="pt-BR" dirty="0" smtClean="0">
                <a:effectLst/>
              </a:rPr>
              <a:t>A fragilidade do Brasil não poderia passar despercebida pelos credores internacionais, sobretudo após o chamado “setembro negro” (1982), quando a moratória do México praticamente interrompeu o fluxo de recursos dos bancos privados internacionais para os países em desenvolvimento. Em 1982, o Brasil já negociava, nos bastidores, um reescalonamento da dívida com os bancos internacionais e a ida ao Fundo Monetário Internacional.</a:t>
            </a:r>
            <a:endParaRPr lang="pt-BR" dirty="0">
              <a:effectLst/>
            </a:endParaRPr>
          </a:p>
        </p:txBody>
      </p:sp>
    </p:spTree>
    <p:extLst>
      <p:ext uri="{BB962C8B-B14F-4D97-AF65-F5344CB8AC3E}">
        <p14:creationId xmlns:p14="http://schemas.microsoft.com/office/powerpoint/2010/main" val="3511411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286000" y="1859340"/>
            <a:ext cx="4572000" cy="3139321"/>
          </a:xfrm>
          <a:prstGeom prst="rect">
            <a:avLst/>
          </a:prstGeom>
        </p:spPr>
        <p:txBody>
          <a:bodyPr>
            <a:spAutoFit/>
          </a:bodyPr>
          <a:lstStyle/>
          <a:p>
            <a:pPr algn="just"/>
            <a:r>
              <a:rPr lang="pt-BR" dirty="0" smtClean="0">
                <a:effectLst/>
              </a:rPr>
              <a:t>A partir daí, o país se comprometia a alcançar uma série de metas acordadas com o FMI. Geralmente, num período de três ou quadro meses, o </a:t>
            </a:r>
            <a:r>
              <a:rPr lang="pt-BR" i="1" dirty="0" smtClean="0">
                <a:effectLst/>
              </a:rPr>
              <a:t>staff</a:t>
            </a:r>
            <a:r>
              <a:rPr lang="pt-BR" dirty="0" smtClean="0">
                <a:effectLst/>
              </a:rPr>
              <a:t> do Fundo visitava o Brasil para verificar os resultados. Entre janeiro de 1983 e dezembro de 1984, o Brasil assinou sete “cartas de intenções” com o FMI e não cumpriu integralmente nenhuma delas. O que surpreende é que, apesar do descumprimento das “cartas de intenções”, o FMI tenha sido tão condescendente com o Brasil!</a:t>
            </a:r>
            <a:endParaRPr lang="pt-BR" dirty="0">
              <a:effectLst/>
            </a:endParaRPr>
          </a:p>
        </p:txBody>
      </p:sp>
    </p:spTree>
    <p:extLst>
      <p:ext uri="{BB962C8B-B14F-4D97-AF65-F5344CB8AC3E}">
        <p14:creationId xmlns:p14="http://schemas.microsoft.com/office/powerpoint/2010/main" val="3104204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286000" y="1859340"/>
            <a:ext cx="4572000" cy="3139321"/>
          </a:xfrm>
          <a:prstGeom prst="rect">
            <a:avLst/>
          </a:prstGeom>
        </p:spPr>
        <p:txBody>
          <a:bodyPr>
            <a:spAutoFit/>
          </a:bodyPr>
          <a:lstStyle/>
          <a:p>
            <a:pPr algn="just"/>
            <a:r>
              <a:rPr lang="pt-BR" dirty="0" smtClean="0">
                <a:effectLst/>
              </a:rPr>
              <a:t>Depois de três anos de queda do PIB e na renda </a:t>
            </a:r>
            <a:r>
              <a:rPr lang="pt-BR" i="1" dirty="0" smtClean="0">
                <a:effectLst/>
              </a:rPr>
              <a:t>per capita</a:t>
            </a:r>
            <a:r>
              <a:rPr lang="pt-BR" dirty="0" smtClean="0">
                <a:effectLst/>
              </a:rPr>
              <a:t>, o que explica a surpreendente recuperação da economia em 1984, quando o PIB cresceu mais de 5%? Nesse ponto reside a importância da interpretação de Castro e Souza (1985) sobre a “marcha forçada” empreendida pela economia brasileira com o II PND. A maxidesvalorização de 30%, de 1982, apesar de contribuir para a aceleração inflacionária, foi decisiva para atingir esse objetivo. </a:t>
            </a:r>
            <a:endParaRPr lang="pt-BR" dirty="0">
              <a:effectLst/>
            </a:endParaRPr>
          </a:p>
        </p:txBody>
      </p:sp>
    </p:spTree>
    <p:extLst>
      <p:ext uri="{BB962C8B-B14F-4D97-AF65-F5344CB8AC3E}">
        <p14:creationId xmlns:p14="http://schemas.microsoft.com/office/powerpoint/2010/main" val="656424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0975" y="1340768"/>
            <a:ext cx="6861140" cy="34487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617605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1401" y="809242"/>
            <a:ext cx="6842967" cy="4332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24535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286000" y="1997839"/>
            <a:ext cx="4572000" cy="2862322"/>
          </a:xfrm>
          <a:prstGeom prst="rect">
            <a:avLst/>
          </a:prstGeom>
        </p:spPr>
        <p:txBody>
          <a:bodyPr>
            <a:spAutoFit/>
          </a:bodyPr>
          <a:lstStyle/>
          <a:p>
            <a:pPr algn="just"/>
            <a:r>
              <a:rPr lang="pt-BR" dirty="0" smtClean="0">
                <a:effectLst/>
              </a:rPr>
              <a:t>Ao tomar posse o último governante militar, general João Baptista Figueiredo, em março de 1979, o cenário econômico do país era preocupante. Com exceção do Produto Interno Bruto, que mantinha a sua taxa de crescimento histórica, todos os demais indicadores estavam em franca deterioração. Dentre estes, os que exigiam maior atenção eram a inflação em alta e desequilíbrio das contas externas, cujo ajuste obrigava o país a endividar-se no exterior. </a:t>
            </a:r>
            <a:endParaRPr lang="pt-BR" dirty="0">
              <a:effectLst/>
            </a:endParaRPr>
          </a:p>
        </p:txBody>
      </p:sp>
    </p:spTree>
    <p:extLst>
      <p:ext uri="{BB962C8B-B14F-4D97-AF65-F5344CB8AC3E}">
        <p14:creationId xmlns:p14="http://schemas.microsoft.com/office/powerpoint/2010/main" val="1937843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286000" y="1859340"/>
            <a:ext cx="4572000" cy="3139321"/>
          </a:xfrm>
          <a:prstGeom prst="rect">
            <a:avLst/>
          </a:prstGeom>
        </p:spPr>
        <p:txBody>
          <a:bodyPr>
            <a:spAutoFit/>
          </a:bodyPr>
          <a:lstStyle/>
          <a:p>
            <a:pPr algn="just"/>
            <a:r>
              <a:rPr lang="pt-BR" dirty="0" smtClean="0">
                <a:effectLst/>
              </a:rPr>
              <a:t>Convencido que era necessário um ajuste fiscal, ainda que tardio, o governo delegou essa missão a Mário Henrique Simonsen. Ele implantou uma política recessiva que desagradou não só aos trabalhadores como aos próprios empresários. Sensível às manifestações políticas, num momento em que crescia a pressão da sociedade por eleições diretas, em agosto de 1979, Figueiredo demitiu Simonsen e colocou no seu lugar Delfim Netto. </a:t>
            </a:r>
            <a:endParaRPr lang="pt-BR" dirty="0">
              <a:effectLst/>
            </a:endParaRPr>
          </a:p>
        </p:txBody>
      </p:sp>
    </p:spTree>
    <p:extLst>
      <p:ext uri="{BB962C8B-B14F-4D97-AF65-F5344CB8AC3E}">
        <p14:creationId xmlns:p14="http://schemas.microsoft.com/office/powerpoint/2010/main" val="3014332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286000" y="1997839"/>
            <a:ext cx="4572000" cy="2862322"/>
          </a:xfrm>
          <a:prstGeom prst="rect">
            <a:avLst/>
          </a:prstGeom>
        </p:spPr>
        <p:txBody>
          <a:bodyPr>
            <a:spAutoFit/>
          </a:bodyPr>
          <a:lstStyle/>
          <a:p>
            <a:pPr algn="just"/>
            <a:r>
              <a:rPr lang="pt-BR" dirty="0" smtClean="0">
                <a:effectLst/>
              </a:rPr>
              <a:t>O programa implantado por Delfim incluía as seguintes medidas, entre outras: a) expansão do crédito agrícola; b) criação de uma secretaria para controlar o gasto das empresas estatais; c) maxidesvalorização de 30% do cruzeiro em dezembro de 1979; d) prefixação da correção monetária e cambial em 50% e 45% para o ano de 1980; e) controle sobre as taxas de juros e f) reajustes semestrais para os salários. </a:t>
            </a:r>
            <a:endParaRPr lang="pt-BR" dirty="0">
              <a:effectLst/>
            </a:endParaRPr>
          </a:p>
        </p:txBody>
      </p:sp>
    </p:spTree>
    <p:extLst>
      <p:ext uri="{BB962C8B-B14F-4D97-AF65-F5344CB8AC3E}">
        <p14:creationId xmlns:p14="http://schemas.microsoft.com/office/powerpoint/2010/main" val="1485537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691680" y="1582341"/>
            <a:ext cx="5166320" cy="3139321"/>
          </a:xfrm>
          <a:prstGeom prst="rect">
            <a:avLst/>
          </a:prstGeom>
        </p:spPr>
        <p:txBody>
          <a:bodyPr wrap="square">
            <a:spAutoFit/>
          </a:bodyPr>
          <a:lstStyle/>
          <a:p>
            <a:pPr algn="just"/>
            <a:r>
              <a:rPr lang="pt-BR" dirty="0" smtClean="0">
                <a:effectLst/>
              </a:rPr>
              <a:t>A fixação da correção monetária, a introdução de reajustes semestrais de salários e a maxidesvalorização cambial, que aumentou o custo dos produtos importados, praticamente dobraram a inflação de tamanho. A situação piorou ainda mais quando, no final de 1979, a deflagração do 2º choque do petróleo provocou o aumento do preço do barril de petróleo de 12 dólares para 34 dólares, enquanto as taxas de juros dos empréstimos externos – que eram flutuantes – começaram a sua escalada de aumento, até atingir 21% em 1982. </a:t>
            </a:r>
            <a:endParaRPr lang="pt-BR" dirty="0">
              <a:effectLst/>
            </a:endParaRPr>
          </a:p>
        </p:txBody>
      </p:sp>
    </p:spTree>
    <p:extLst>
      <p:ext uri="{BB962C8B-B14F-4D97-AF65-F5344CB8AC3E}">
        <p14:creationId xmlns:p14="http://schemas.microsoft.com/office/powerpoint/2010/main" val="1261678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286000" y="1582341"/>
            <a:ext cx="4572000" cy="3693319"/>
          </a:xfrm>
          <a:prstGeom prst="rect">
            <a:avLst/>
          </a:prstGeom>
        </p:spPr>
        <p:txBody>
          <a:bodyPr>
            <a:spAutoFit/>
          </a:bodyPr>
          <a:lstStyle/>
          <a:p>
            <a:pPr algn="just"/>
            <a:r>
              <a:rPr lang="pt-BR" dirty="0" smtClean="0">
                <a:effectLst/>
              </a:rPr>
              <a:t>Esses custos adicionais provocaram a necessidade de tomar mais empréstimos estrangeiros para cobrir o déficit na conta de transações correntes, que também crescia pelo aumento dos juros. Delfim Netto se eximia de culpa e insistia na tese de que os países produtores de petróleo haviam colocado um imposto sobre a economia nacional e isso implicaria em uma redução no nível de consumo e investimento. Ao invés disso, o governo da época (Geisel) optou por um programa que estava muito acima de nossa capacidade de poupança. </a:t>
            </a:r>
            <a:endParaRPr lang="pt-BR" dirty="0">
              <a:effectLst/>
            </a:endParaRPr>
          </a:p>
        </p:txBody>
      </p:sp>
    </p:spTree>
    <p:extLst>
      <p:ext uri="{BB962C8B-B14F-4D97-AF65-F5344CB8AC3E}">
        <p14:creationId xmlns:p14="http://schemas.microsoft.com/office/powerpoint/2010/main" val="201339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286000" y="1997839"/>
            <a:ext cx="4572000" cy="2862322"/>
          </a:xfrm>
          <a:prstGeom prst="rect">
            <a:avLst/>
          </a:prstGeom>
        </p:spPr>
        <p:txBody>
          <a:bodyPr>
            <a:spAutoFit/>
          </a:bodyPr>
          <a:lstStyle/>
          <a:p>
            <a:pPr algn="just"/>
            <a:r>
              <a:rPr lang="pt-BR" dirty="0" smtClean="0">
                <a:effectLst/>
              </a:rPr>
              <a:t>Esse aumento da taxa de juros internacional não foi uma decorrência direta do embargo do petróleo pela OPEP, mas o efeito de uma mudança no cenário político internacional com a posse, em 1980, de Reagan, nos Estados Unidos, e Thatcher, na Inglaterra. Esses governos conservadores defendiam a redução do tamanho do Estado e a utilização de políticas ortodoxas de administração da economia.</a:t>
            </a:r>
            <a:endParaRPr lang="pt-BR" dirty="0">
              <a:effectLst/>
            </a:endParaRPr>
          </a:p>
        </p:txBody>
      </p:sp>
    </p:spTree>
    <p:extLst>
      <p:ext uri="{BB962C8B-B14F-4D97-AF65-F5344CB8AC3E}">
        <p14:creationId xmlns:p14="http://schemas.microsoft.com/office/powerpoint/2010/main" val="2252908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286000" y="1997839"/>
            <a:ext cx="4572000" cy="2862322"/>
          </a:xfrm>
          <a:prstGeom prst="rect">
            <a:avLst/>
          </a:prstGeom>
        </p:spPr>
        <p:txBody>
          <a:bodyPr>
            <a:spAutoFit/>
          </a:bodyPr>
          <a:lstStyle/>
          <a:p>
            <a:pPr algn="just"/>
            <a:r>
              <a:rPr lang="pt-BR" dirty="0" smtClean="0">
                <a:effectLst/>
              </a:rPr>
              <a:t>Face à necessidade de financiamento de elevados déficits em conta corrente da maioria dos países não exportadores de petróleo, o grau de exposição ao risco do sistema bancário internacional aumentou consideravelmente. Diante dessa situação, não surpreende, portanto, as pressões dos bancos privados internacionais em favor de uma política ortodoxa de combate ao desequilíbrio externo e à inflação. </a:t>
            </a:r>
            <a:endParaRPr lang="pt-BR" dirty="0">
              <a:effectLst/>
            </a:endParaRPr>
          </a:p>
        </p:txBody>
      </p:sp>
    </p:spTree>
    <p:extLst>
      <p:ext uri="{BB962C8B-B14F-4D97-AF65-F5344CB8AC3E}">
        <p14:creationId xmlns:p14="http://schemas.microsoft.com/office/powerpoint/2010/main" val="2433791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286000" y="1859340"/>
            <a:ext cx="4572000" cy="3139321"/>
          </a:xfrm>
          <a:prstGeom prst="rect">
            <a:avLst/>
          </a:prstGeom>
        </p:spPr>
        <p:txBody>
          <a:bodyPr>
            <a:spAutoFit/>
          </a:bodyPr>
          <a:lstStyle/>
          <a:p>
            <a:pPr algn="just"/>
            <a:r>
              <a:rPr lang="pt-BR" dirty="0" smtClean="0">
                <a:effectLst/>
              </a:rPr>
              <a:t>Isso foi feito, efetivamente, ao longo do segundo semestre de 1980, através de uma política econômica de “ajustamento voluntário”. Em que pese tal política ter sido relativamente bem sucedida no tocante ao comércio exterior, tendo sido obtido um pequeno superávit na balança comercial em 1981, o pior mesmo foi o impacto no crescimento da economia nesse ano. O PIB teve uma queda de 3,4% e o PIB per capita</a:t>
            </a:r>
            <a:r>
              <a:rPr lang="pt-BR" i="1" dirty="0" smtClean="0">
                <a:effectLst/>
              </a:rPr>
              <a:t> </a:t>
            </a:r>
            <a:r>
              <a:rPr lang="pt-BR" dirty="0" smtClean="0">
                <a:effectLst/>
              </a:rPr>
              <a:t>diminuiu 5,7%.</a:t>
            </a:r>
            <a:endParaRPr lang="pt-BR" dirty="0">
              <a:effectLst/>
            </a:endParaRPr>
          </a:p>
        </p:txBody>
      </p:sp>
    </p:spTree>
    <p:extLst>
      <p:ext uri="{BB962C8B-B14F-4D97-AF65-F5344CB8AC3E}">
        <p14:creationId xmlns:p14="http://schemas.microsoft.com/office/powerpoint/2010/main" val="1883745054"/>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896</Words>
  <Application>Microsoft Office PowerPoint</Application>
  <PresentationFormat>Apresentação na tela (4:3)</PresentationFormat>
  <Paragraphs>13</Paragraphs>
  <Slides>14</Slides>
  <Notes>0</Notes>
  <HiddenSlides>0</HiddenSlides>
  <MMClips>0</MMClips>
  <ScaleCrop>false</ScaleCrop>
  <HeadingPairs>
    <vt:vector size="4" baseType="variant">
      <vt:variant>
        <vt:lpstr>Tema</vt:lpstr>
      </vt:variant>
      <vt:variant>
        <vt:i4>1</vt:i4>
      </vt:variant>
      <vt:variant>
        <vt:lpstr>Títulos de slides</vt:lpstr>
      </vt:variant>
      <vt:variant>
        <vt:i4>14</vt:i4>
      </vt:variant>
    </vt:vector>
  </HeadingPairs>
  <TitlesOfParts>
    <vt:vector size="15" baseType="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Proprietario</dc:creator>
  <cp:lastModifiedBy>Proprietario</cp:lastModifiedBy>
  <cp:revision>1</cp:revision>
  <dcterms:created xsi:type="dcterms:W3CDTF">2015-11-12T18:10:26Z</dcterms:created>
  <dcterms:modified xsi:type="dcterms:W3CDTF">2015-11-12T18:19:10Z</dcterms:modified>
</cp:coreProperties>
</file>