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6" r:id="rId7"/>
    <p:sldId id="270" r:id="rId8"/>
    <p:sldId id="260" r:id="rId9"/>
    <p:sldId id="267" r:id="rId10"/>
    <p:sldId id="261" r:id="rId11"/>
    <p:sldId id="268" r:id="rId12"/>
    <p:sldId id="262" r:id="rId13"/>
    <p:sldId id="269" r:id="rId14"/>
    <p:sldId id="263" r:id="rId15"/>
    <p:sldId id="264" r:id="rId1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191230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3024092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3973818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1333409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198077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7A6C00E-C06C-4A5B-8807-60842E8F734C}" type="datetimeFigureOut">
              <a:rPr lang="pt-BR" smtClean="0"/>
              <a:t>29/3/2016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425399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7A6C00E-C06C-4A5B-8807-60842E8F734C}" type="datetimeFigureOut">
              <a:rPr lang="pt-BR" smtClean="0"/>
              <a:t>29/3/2016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3036465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7A6C00E-C06C-4A5B-8807-60842E8F734C}" type="datetimeFigureOut">
              <a:rPr lang="pt-BR" smtClean="0"/>
              <a:t>29/3/2016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622066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A6C00E-C06C-4A5B-8807-60842E8F734C}" type="datetimeFigureOut">
              <a:rPr lang="pt-BR" smtClean="0"/>
              <a:t>29/3/2016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689848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7A6C00E-C06C-4A5B-8807-60842E8F734C}" type="datetimeFigureOut">
              <a:rPr lang="pt-BR" smtClean="0"/>
              <a:t>29/3/2016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3589658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7A6C00E-C06C-4A5B-8807-60842E8F734C}" type="datetimeFigureOut">
              <a:rPr lang="pt-BR" smtClean="0"/>
              <a:t>29/3/2016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3659FA6-34A6-4B0F-AA3A-83BF4990FB41}" type="slidenum">
              <a:rPr lang="pt-BR" smtClean="0"/>
              <a:t>‹nº›</a:t>
            </a:fld>
            <a:endParaRPr lang="pt-BR"/>
          </a:p>
        </p:txBody>
      </p:sp>
    </p:spTree>
    <p:extLst>
      <p:ext uri="{BB962C8B-B14F-4D97-AF65-F5344CB8AC3E}">
        <p14:creationId xmlns:p14="http://schemas.microsoft.com/office/powerpoint/2010/main" val="527122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A6C00E-C06C-4A5B-8807-60842E8F734C}" type="datetimeFigureOut">
              <a:rPr lang="pt-BR" smtClean="0"/>
              <a:t>29/3/2016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659FA6-34A6-4B0F-AA3A-83BF4990FB41}" type="slidenum">
              <a:rPr lang="pt-BR" smtClean="0"/>
              <a:t>‹nº›</a:t>
            </a:fld>
            <a:endParaRPr lang="pt-BR"/>
          </a:p>
        </p:txBody>
      </p:sp>
    </p:spTree>
    <p:extLst>
      <p:ext uri="{BB962C8B-B14F-4D97-AF65-F5344CB8AC3E}">
        <p14:creationId xmlns:p14="http://schemas.microsoft.com/office/powerpoint/2010/main" val="3286425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sz="2800" dirty="0" smtClean="0"/>
              <a:t>MECANISMOS DE TRANSMISSÃO </a:t>
            </a:r>
            <a:br>
              <a:rPr lang="pt-BR" sz="2800" dirty="0" smtClean="0"/>
            </a:br>
            <a:r>
              <a:rPr lang="pt-BR" sz="2800" dirty="0" smtClean="0"/>
              <a:t>DA POLÍTICA MONETÁRIA</a:t>
            </a:r>
            <a:endParaRPr lang="pt-BR" sz="2800" dirty="0"/>
          </a:p>
        </p:txBody>
      </p:sp>
      <p:sp>
        <p:nvSpPr>
          <p:cNvPr id="3" name="Subtítulo 2"/>
          <p:cNvSpPr>
            <a:spLocks noGrp="1"/>
          </p:cNvSpPr>
          <p:nvPr>
            <p:ph type="subTitle" idx="1"/>
          </p:nvPr>
        </p:nvSpPr>
        <p:spPr/>
        <p:txBody>
          <a:bodyPr>
            <a:normAutofit/>
          </a:bodyPr>
          <a:lstStyle/>
          <a:p>
            <a:r>
              <a:rPr lang="pt-BR" sz="2000" dirty="0" smtClean="0"/>
              <a:t>Capítulo 14, do livro-texto (Cardim de Carvalho e outros)</a:t>
            </a:r>
            <a:endParaRPr lang="pt-BR" sz="2000" dirty="0"/>
          </a:p>
        </p:txBody>
      </p:sp>
    </p:spTree>
    <p:extLst>
      <p:ext uri="{BB962C8B-B14F-4D97-AF65-F5344CB8AC3E}">
        <p14:creationId xmlns:p14="http://schemas.microsoft.com/office/powerpoint/2010/main" val="10378630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07704" y="1859340"/>
            <a:ext cx="4950296" cy="2585323"/>
          </a:xfrm>
          <a:prstGeom prst="rect">
            <a:avLst/>
          </a:prstGeom>
        </p:spPr>
        <p:txBody>
          <a:bodyPr wrap="square">
            <a:spAutoFit/>
          </a:bodyPr>
          <a:lstStyle/>
          <a:p>
            <a:pPr algn="just"/>
            <a:r>
              <a:rPr lang="pt-BR" dirty="0"/>
              <a:t>Com a abertura financeira da maioria das economias nos últimos 20 a 25 anos, outro canal de transmissão </a:t>
            </a:r>
            <a:r>
              <a:rPr lang="pt-BR" dirty="0" smtClean="0"/>
              <a:t>se abriu </a:t>
            </a:r>
            <a:r>
              <a:rPr lang="pt-BR" dirty="0"/>
              <a:t>para aqueles países que adotam o câmbio flutuante. Nessas economias, elevações da taxa de juros </a:t>
            </a:r>
            <a:r>
              <a:rPr lang="pt-BR" dirty="0" smtClean="0"/>
              <a:t>induzem movimentos </a:t>
            </a:r>
            <a:r>
              <a:rPr lang="pt-BR" dirty="0"/>
              <a:t>de entrada de capitais que valorizam a moeda doméstica e barateiam importações de bens </a:t>
            </a:r>
            <a:r>
              <a:rPr lang="pt-BR" dirty="0" smtClean="0"/>
              <a:t>e serviços</a:t>
            </a:r>
            <a:r>
              <a:rPr lang="pt-BR" dirty="0"/>
              <a:t>. Reduções da taxa de juros obtém o efeito inverso.</a:t>
            </a:r>
          </a:p>
        </p:txBody>
      </p:sp>
    </p:spTree>
    <p:extLst>
      <p:ext uri="{BB962C8B-B14F-4D97-AF65-F5344CB8AC3E}">
        <p14:creationId xmlns:p14="http://schemas.microsoft.com/office/powerpoint/2010/main" val="3193754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187624" y="751344"/>
            <a:ext cx="6408712" cy="4247317"/>
          </a:xfrm>
          <a:prstGeom prst="rect">
            <a:avLst/>
          </a:prstGeom>
        </p:spPr>
        <p:txBody>
          <a:bodyPr wrap="square">
            <a:spAutoFit/>
          </a:bodyPr>
          <a:lstStyle/>
          <a:p>
            <a:r>
              <a:rPr lang="pt-BR" b="1" dirty="0" smtClean="0">
                <a:effectLst/>
              </a:rPr>
              <a:t>Mecanismo de transmissão da política monetária (3): o canal da taxa de câmbio</a:t>
            </a:r>
            <a:endParaRPr lang="pt-BR" dirty="0" smtClean="0">
              <a:effectLst/>
            </a:endParaRPr>
          </a:p>
          <a:p>
            <a:r>
              <a:rPr lang="pt-BR" dirty="0" smtClean="0">
                <a:effectLst/>
              </a:rPr>
              <a:t> </a:t>
            </a:r>
          </a:p>
          <a:p>
            <a:r>
              <a:rPr lang="pt-BR" dirty="0" smtClean="0">
                <a:effectLst/>
              </a:rPr>
              <a:t>Variação da taxa de juros de curtíssimo prazo</a:t>
            </a:r>
          </a:p>
          <a:p>
            <a:r>
              <a:rPr lang="pt-BR" dirty="0"/>
              <a:t>↓</a:t>
            </a:r>
            <a:endParaRPr lang="pt-BR" dirty="0" smtClean="0">
              <a:effectLst/>
            </a:endParaRPr>
          </a:p>
          <a:p>
            <a:r>
              <a:rPr lang="pt-BR" dirty="0" smtClean="0">
                <a:effectLst/>
              </a:rPr>
              <a:t>Deslocamento correspondente da curva de rendimentos</a:t>
            </a:r>
          </a:p>
          <a:p>
            <a:r>
              <a:rPr lang="pt-BR" dirty="0"/>
              <a:t>↓</a:t>
            </a:r>
            <a:endParaRPr lang="pt-BR" dirty="0" smtClean="0">
              <a:effectLst/>
            </a:endParaRPr>
          </a:p>
          <a:p>
            <a:r>
              <a:rPr lang="pt-BR" dirty="0" smtClean="0">
                <a:effectLst/>
              </a:rPr>
              <a:t>Variação da rentabilidade dos ativos domésticos em relação aos ativos externos</a:t>
            </a:r>
          </a:p>
          <a:p>
            <a:r>
              <a:rPr lang="pt-BR" dirty="0"/>
              <a:t>↓</a:t>
            </a:r>
            <a:endParaRPr lang="pt-BR" dirty="0" smtClean="0">
              <a:effectLst/>
            </a:endParaRPr>
          </a:p>
          <a:p>
            <a:r>
              <a:rPr lang="pt-BR" dirty="0"/>
              <a:t>Indução de movimentos de entrada e saída de capitais</a:t>
            </a:r>
            <a:endParaRPr lang="pt-BR" dirty="0" smtClean="0">
              <a:effectLst/>
            </a:endParaRPr>
          </a:p>
          <a:p>
            <a:r>
              <a:rPr lang="pt-BR" dirty="0"/>
              <a:t>↓</a:t>
            </a:r>
            <a:endParaRPr lang="pt-BR" dirty="0" smtClean="0">
              <a:effectLst/>
            </a:endParaRPr>
          </a:p>
          <a:p>
            <a:r>
              <a:rPr lang="pt-BR" dirty="0"/>
              <a:t>Variação do poder de compra externo da moeda doméstica</a:t>
            </a:r>
            <a:endParaRPr lang="pt-BR" dirty="0" smtClean="0">
              <a:effectLst/>
            </a:endParaRPr>
          </a:p>
          <a:p>
            <a:r>
              <a:rPr lang="pt-BR" dirty="0"/>
              <a:t>↓</a:t>
            </a:r>
            <a:endParaRPr lang="pt-BR" dirty="0" smtClean="0">
              <a:effectLst/>
            </a:endParaRPr>
          </a:p>
          <a:p>
            <a:r>
              <a:rPr lang="pt-BR" dirty="0"/>
              <a:t>Variação nos preços locais dos bens importados</a:t>
            </a:r>
          </a:p>
        </p:txBody>
      </p:sp>
    </p:spTree>
    <p:extLst>
      <p:ext uri="{BB962C8B-B14F-4D97-AF65-F5344CB8AC3E}">
        <p14:creationId xmlns:p14="http://schemas.microsoft.com/office/powerpoint/2010/main" val="1033277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979712" y="1443841"/>
            <a:ext cx="4878288" cy="3139321"/>
          </a:xfrm>
          <a:prstGeom prst="rect">
            <a:avLst/>
          </a:prstGeom>
        </p:spPr>
        <p:txBody>
          <a:bodyPr wrap="square">
            <a:spAutoFit/>
          </a:bodyPr>
          <a:lstStyle/>
          <a:p>
            <a:pPr algn="just"/>
            <a:r>
              <a:rPr lang="pt-BR" dirty="0"/>
              <a:t>No caso do Brasil atual, não operam o canal de ativos, por causa do reduzido horizonte da curva de </a:t>
            </a:r>
            <a:r>
              <a:rPr lang="pt-BR" dirty="0" smtClean="0"/>
              <a:t>rendimentos. Também </a:t>
            </a:r>
            <a:r>
              <a:rPr lang="pt-BR" dirty="0"/>
              <a:t>opera com reduzida eficácia o canal do crédito, dada a atrofia do crédito ao setor privado no </a:t>
            </a:r>
            <a:r>
              <a:rPr lang="pt-BR" dirty="0" smtClean="0"/>
              <a:t>país. Opera</a:t>
            </a:r>
            <a:r>
              <a:rPr lang="pt-BR" dirty="0"/>
              <a:t>, por outro lado, com grande força o canal da taxa de câmbio. </a:t>
            </a:r>
            <a:r>
              <a:rPr lang="pt-BR" dirty="0" smtClean="0"/>
              <a:t>Além </a:t>
            </a:r>
            <a:r>
              <a:rPr lang="pt-BR" dirty="0"/>
              <a:t>disso, as taxas de curtíssimo </a:t>
            </a:r>
            <a:r>
              <a:rPr lang="pt-BR" dirty="0" smtClean="0"/>
              <a:t>prazo situam-se </a:t>
            </a:r>
            <a:r>
              <a:rPr lang="pt-BR" dirty="0"/>
              <a:t>em patamares tão elevados que </a:t>
            </a:r>
            <a:r>
              <a:rPr lang="pt-BR" dirty="0" smtClean="0"/>
              <a:t>provavelmente acabam </a:t>
            </a:r>
            <a:r>
              <a:rPr lang="pt-BR" dirty="0"/>
              <a:t>por afetar diretamente decisões </a:t>
            </a:r>
            <a:r>
              <a:rPr lang="pt-BR" dirty="0" smtClean="0"/>
              <a:t>de consumo e </a:t>
            </a:r>
            <a:r>
              <a:rPr lang="pt-BR" dirty="0"/>
              <a:t>investimento que em outras condições seriam insensíveis a variações dessas taxas.</a:t>
            </a:r>
          </a:p>
        </p:txBody>
      </p:sp>
    </p:spTree>
    <p:extLst>
      <p:ext uri="{BB962C8B-B14F-4D97-AF65-F5344CB8AC3E}">
        <p14:creationId xmlns:p14="http://schemas.microsoft.com/office/powerpoint/2010/main" val="1273527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547664" y="1305342"/>
            <a:ext cx="5904656" cy="3693319"/>
          </a:xfrm>
          <a:prstGeom prst="rect">
            <a:avLst/>
          </a:prstGeom>
        </p:spPr>
        <p:txBody>
          <a:bodyPr wrap="square">
            <a:spAutoFit/>
          </a:bodyPr>
          <a:lstStyle/>
          <a:p>
            <a:r>
              <a:rPr lang="pt-BR" b="1" dirty="0"/>
              <a:t>Mecanismo de transmissão da política monetária no Brasil</a:t>
            </a:r>
            <a:endParaRPr lang="pt-BR" dirty="0" smtClean="0">
              <a:effectLst/>
            </a:endParaRPr>
          </a:p>
          <a:p>
            <a:r>
              <a:rPr lang="pt-BR" dirty="0"/>
              <a:t> </a:t>
            </a:r>
            <a:endParaRPr lang="pt-BR" dirty="0" smtClean="0">
              <a:effectLst/>
            </a:endParaRPr>
          </a:p>
          <a:p>
            <a:r>
              <a:rPr lang="pt-BR" dirty="0"/>
              <a:t>Combina três características contraditórias:</a:t>
            </a:r>
            <a:endParaRPr lang="pt-BR" dirty="0" smtClean="0">
              <a:effectLst/>
            </a:endParaRPr>
          </a:p>
          <a:p>
            <a:r>
              <a:rPr lang="pt-BR" dirty="0"/>
              <a:t>↓</a:t>
            </a:r>
            <a:endParaRPr lang="pt-BR" dirty="0" smtClean="0">
              <a:effectLst/>
            </a:endParaRPr>
          </a:p>
          <a:p>
            <a:r>
              <a:rPr lang="pt-BR" dirty="0"/>
              <a:t>Curva de rendimentos extremamente limitada em termos de duração de contratos (prazo curto)</a:t>
            </a:r>
            <a:endParaRPr lang="pt-BR" dirty="0" smtClean="0">
              <a:effectLst/>
            </a:endParaRPr>
          </a:p>
          <a:p>
            <a:r>
              <a:rPr lang="pt-BR" dirty="0"/>
              <a:t>↓</a:t>
            </a:r>
            <a:endParaRPr lang="pt-BR" dirty="0" smtClean="0">
              <a:effectLst/>
            </a:endParaRPr>
          </a:p>
          <a:p>
            <a:r>
              <a:rPr lang="pt-BR" dirty="0"/>
              <a:t>Canal de crédito pouco promissor porque a oferta de crédito no Brasil muito pequena em relação ao tamanho da economia</a:t>
            </a:r>
            <a:endParaRPr lang="pt-BR" dirty="0" smtClean="0">
              <a:effectLst/>
            </a:endParaRPr>
          </a:p>
          <a:p>
            <a:r>
              <a:rPr lang="pt-BR" dirty="0"/>
              <a:t>↓</a:t>
            </a:r>
            <a:endParaRPr lang="pt-BR" dirty="0" smtClean="0">
              <a:effectLst/>
            </a:endParaRPr>
          </a:p>
          <a:p>
            <a:r>
              <a:rPr lang="pt-BR" dirty="0"/>
              <a:t>O canal de câmbio estaria tomando o lugar dos ativos (curva de rendimento) e do crédito.</a:t>
            </a:r>
            <a:endParaRPr lang="pt-BR" dirty="0">
              <a:effectLst/>
            </a:endParaRPr>
          </a:p>
        </p:txBody>
      </p:sp>
    </p:spTree>
    <p:extLst>
      <p:ext uri="{BB962C8B-B14F-4D97-AF65-F5344CB8AC3E}">
        <p14:creationId xmlns:p14="http://schemas.microsoft.com/office/powerpoint/2010/main" val="41566357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403648" y="1997839"/>
            <a:ext cx="6192688" cy="1754326"/>
          </a:xfrm>
          <a:prstGeom prst="rect">
            <a:avLst/>
          </a:prstGeom>
        </p:spPr>
        <p:txBody>
          <a:bodyPr wrap="square">
            <a:spAutoFit/>
          </a:bodyPr>
          <a:lstStyle/>
          <a:p>
            <a:pPr algn="just"/>
            <a:r>
              <a:rPr lang="pt-BR" dirty="0"/>
              <a:t>Em uma curva de rendimentos “normal”, as taxas de juros anualizadas crescem com a maturidade dos </a:t>
            </a:r>
            <a:r>
              <a:rPr lang="pt-BR" dirty="0" smtClean="0"/>
              <a:t>contratos. Avalie </a:t>
            </a:r>
            <a:r>
              <a:rPr lang="pt-BR" dirty="0"/>
              <a:t>a dificuldade que pode representar o elevado nível médio da taxa de juros de curtíssimo prazo </a:t>
            </a:r>
            <a:r>
              <a:rPr lang="pt-BR" dirty="0" smtClean="0"/>
              <a:t>no Brasil </a:t>
            </a:r>
            <a:r>
              <a:rPr lang="pt-BR" dirty="0"/>
              <a:t>para o alongamento de maturidades de contratos financeiros e construção de uma curva de </a:t>
            </a:r>
            <a:r>
              <a:rPr lang="pt-BR" dirty="0" smtClean="0"/>
              <a:t>rendimentos normal</a:t>
            </a:r>
            <a:r>
              <a:rPr lang="pt-BR" dirty="0"/>
              <a:t>.</a:t>
            </a:r>
          </a:p>
        </p:txBody>
      </p:sp>
    </p:spTree>
    <p:extLst>
      <p:ext uri="{BB962C8B-B14F-4D97-AF65-F5344CB8AC3E}">
        <p14:creationId xmlns:p14="http://schemas.microsoft.com/office/powerpoint/2010/main" val="3589932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547664" y="1443841"/>
            <a:ext cx="5976664" cy="2585323"/>
          </a:xfrm>
          <a:prstGeom prst="rect">
            <a:avLst/>
          </a:prstGeom>
        </p:spPr>
        <p:txBody>
          <a:bodyPr wrap="square">
            <a:spAutoFit/>
          </a:bodyPr>
          <a:lstStyle/>
          <a:p>
            <a:pPr algn="just"/>
            <a:r>
              <a:rPr lang="pt-BR" dirty="0"/>
              <a:t>Muitos analistas apontam o problema de que no Brasil o efeito-riqueza induzido pela política monetária </a:t>
            </a:r>
            <a:r>
              <a:rPr lang="pt-BR" dirty="0" smtClean="0"/>
              <a:t>não tem </a:t>
            </a:r>
            <a:r>
              <a:rPr lang="pt-BR" dirty="0"/>
              <a:t>maior importância e é sempre suplantado por um “efeito-renda” de sinal contrário, representado pelo </a:t>
            </a:r>
            <a:r>
              <a:rPr lang="pt-BR" dirty="0" smtClean="0"/>
              <a:t>fato de </a:t>
            </a:r>
            <a:r>
              <a:rPr lang="pt-BR" dirty="0"/>
              <a:t>que uma elevação das taxas de juros ao invés de reduzir a riqueza dos agentes privados aumenta sua </a:t>
            </a:r>
            <a:r>
              <a:rPr lang="pt-BR" dirty="0" smtClean="0"/>
              <a:t>renda (pelo </a:t>
            </a:r>
            <a:r>
              <a:rPr lang="pt-BR" dirty="0"/>
              <a:t>recebimento dos juros sobre a dívida pública, que crescem quando o Banco Central aumenta a </a:t>
            </a:r>
            <a:r>
              <a:rPr lang="pt-BR" dirty="0" smtClean="0"/>
              <a:t>taxa SELIC</a:t>
            </a:r>
            <a:r>
              <a:rPr lang="pt-BR" dirty="0"/>
              <a:t>). Explique e avalie o raciocínio envolvido nessa afirmação.</a:t>
            </a:r>
          </a:p>
        </p:txBody>
      </p:sp>
    </p:spTree>
    <p:extLst>
      <p:ext uri="{BB962C8B-B14F-4D97-AF65-F5344CB8AC3E}">
        <p14:creationId xmlns:p14="http://schemas.microsoft.com/office/powerpoint/2010/main" val="1717349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835696" y="1305342"/>
            <a:ext cx="5616624" cy="3416320"/>
          </a:xfrm>
          <a:prstGeom prst="rect">
            <a:avLst/>
          </a:prstGeom>
        </p:spPr>
        <p:txBody>
          <a:bodyPr wrap="square">
            <a:spAutoFit/>
          </a:bodyPr>
          <a:lstStyle/>
          <a:p>
            <a:pPr algn="just"/>
            <a:r>
              <a:rPr lang="pt-BR" b="1" i="0" u="none" strike="noStrike" baseline="0" dirty="0" smtClean="0">
                <a:latin typeface="Times-Bold"/>
              </a:rPr>
              <a:t> </a:t>
            </a:r>
            <a:r>
              <a:rPr lang="pt-BR" b="0" i="0" u="none" strike="noStrike" baseline="0" dirty="0" smtClean="0">
                <a:latin typeface="Times-Roman"/>
              </a:rPr>
              <a:t>Ao contrário da política fiscal, a política monetária envolve instrumentos que não causam impacto diretamente</a:t>
            </a:r>
            <a:r>
              <a:rPr lang="pt-BR" b="0" i="0" u="none" strike="noStrike" dirty="0" smtClean="0">
                <a:latin typeface="Times-Roman"/>
              </a:rPr>
              <a:t> </a:t>
            </a:r>
            <a:r>
              <a:rPr lang="pt-BR" b="0" i="0" u="none" strike="noStrike" baseline="0" dirty="0" smtClean="0">
                <a:latin typeface="Times-Roman"/>
              </a:rPr>
              <a:t>as decisões do público. Por isso, para discutir a eficácia da política monetária é necessário determinar como</a:t>
            </a:r>
            <a:r>
              <a:rPr lang="pt-BR" b="0" i="0" u="none" strike="noStrike" dirty="0" smtClean="0">
                <a:latin typeface="Times-Roman"/>
              </a:rPr>
              <a:t> </a:t>
            </a:r>
            <a:r>
              <a:rPr lang="pt-BR" b="0" i="0" u="none" strike="noStrike" baseline="0" dirty="0" smtClean="0">
                <a:latin typeface="Times-Roman"/>
              </a:rPr>
              <a:t>as decisões da autoridade monetária se traduzem em estímulos efetivos para famílias e empresas. É preciso determinar-se quais são os elos que conectam os instrumentos à disposição do banco central e os fatores que afinal influenciam a decisão do público. Estes são os mecanismos, ou canais, de transmissão da política monetária.</a:t>
            </a:r>
            <a:endParaRPr lang="pt-BR" dirty="0"/>
          </a:p>
        </p:txBody>
      </p:sp>
    </p:spTree>
    <p:extLst>
      <p:ext uri="{BB962C8B-B14F-4D97-AF65-F5344CB8AC3E}">
        <p14:creationId xmlns:p14="http://schemas.microsoft.com/office/powerpoint/2010/main" val="909885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619672" y="1305342"/>
            <a:ext cx="5688632" cy="3416320"/>
          </a:xfrm>
          <a:prstGeom prst="rect">
            <a:avLst/>
          </a:prstGeom>
        </p:spPr>
        <p:txBody>
          <a:bodyPr wrap="square">
            <a:spAutoFit/>
          </a:bodyPr>
          <a:lstStyle/>
          <a:p>
            <a:pPr algn="just"/>
            <a:r>
              <a:rPr lang="pt-BR" b="0" i="0" u="none" strike="noStrike" baseline="0" dirty="0" smtClean="0">
                <a:latin typeface="Times-Roman"/>
              </a:rPr>
              <a:t>Um elemento de grande importância nesse quadro é a curva de rendimentos. Esta curva relaciona as maturidades</a:t>
            </a:r>
            <a:r>
              <a:rPr lang="pt-BR" b="0" i="0" u="none" strike="noStrike" dirty="0" smtClean="0">
                <a:latin typeface="Times-Roman"/>
              </a:rPr>
              <a:t> </a:t>
            </a:r>
            <a:r>
              <a:rPr lang="pt-BR" b="0" i="0" u="none" strike="noStrike" baseline="0" dirty="0" smtClean="0">
                <a:latin typeface="Times-Roman"/>
              </a:rPr>
              <a:t>de contratos às taxas de juros anualizadas pagas por cada um. Embora a curva de rendimentos seja uma construção</a:t>
            </a:r>
            <a:r>
              <a:rPr lang="pt-BR" b="0" i="0" u="none" strike="noStrike" dirty="0" smtClean="0">
                <a:latin typeface="Times-Roman"/>
              </a:rPr>
              <a:t> </a:t>
            </a:r>
            <a:r>
              <a:rPr lang="pt-BR" b="0" i="0" u="none" strike="noStrike" baseline="0" dirty="0" smtClean="0">
                <a:latin typeface="Times-Roman"/>
              </a:rPr>
              <a:t>puramente descritiva, ela tende a exibir padrões estáveis de relação entre as diversas taxas de juros, apoiando</a:t>
            </a:r>
            <a:r>
              <a:rPr lang="pt-BR" b="0" i="0" u="none" strike="noStrike" dirty="0" smtClean="0">
                <a:latin typeface="Times-Roman"/>
              </a:rPr>
              <a:t> </a:t>
            </a:r>
            <a:r>
              <a:rPr lang="pt-BR" b="0" i="0" u="none" strike="noStrike" baseline="0" dirty="0" smtClean="0">
                <a:latin typeface="Times-Roman"/>
              </a:rPr>
              <a:t>a hipótese de que fatores sistemáticos estejam em operação na determinação desses padrões. Dentre esses possíveis</a:t>
            </a:r>
            <a:r>
              <a:rPr lang="pt-BR" b="0" i="0" u="none" strike="noStrike" dirty="0" smtClean="0">
                <a:latin typeface="Times-Roman"/>
              </a:rPr>
              <a:t> </a:t>
            </a:r>
            <a:r>
              <a:rPr lang="pt-BR" b="0" i="0" u="none" strike="noStrike" baseline="0" dirty="0" smtClean="0">
                <a:latin typeface="Times-Roman"/>
              </a:rPr>
              <a:t>elementos sistemáticos destacam-se as diferenças de risco e os modos de formação de expectativas.</a:t>
            </a:r>
            <a:endParaRPr lang="pt-BR" dirty="0"/>
          </a:p>
        </p:txBody>
      </p:sp>
    </p:spTree>
    <p:extLst>
      <p:ext uri="{BB962C8B-B14F-4D97-AF65-F5344CB8AC3E}">
        <p14:creationId xmlns:p14="http://schemas.microsoft.com/office/powerpoint/2010/main" val="748679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9712" y="1916832"/>
            <a:ext cx="6917596" cy="2767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9180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859340"/>
            <a:ext cx="4572000" cy="2585323"/>
          </a:xfrm>
          <a:prstGeom prst="rect">
            <a:avLst/>
          </a:prstGeom>
        </p:spPr>
        <p:txBody>
          <a:bodyPr>
            <a:spAutoFit/>
          </a:bodyPr>
          <a:lstStyle/>
          <a:p>
            <a:pPr algn="just"/>
            <a:r>
              <a:rPr lang="pt-BR" dirty="0"/>
              <a:t>Se existe um padrão de relacionamento entre as diversas taxas de juros, é possível identificar um primeiro </a:t>
            </a:r>
            <a:r>
              <a:rPr lang="pt-BR" dirty="0" smtClean="0"/>
              <a:t>mecanismos de </a:t>
            </a:r>
            <a:r>
              <a:rPr lang="pt-BR" dirty="0"/>
              <a:t>transmissão da </a:t>
            </a:r>
            <a:r>
              <a:rPr lang="pt-BR" dirty="0" smtClean="0"/>
              <a:t> política </a:t>
            </a:r>
            <a:r>
              <a:rPr lang="pt-BR" dirty="0"/>
              <a:t>monetária. O banco central fixa a taxa de curtíssimo prazo e esta, </a:t>
            </a:r>
            <a:r>
              <a:rPr lang="pt-BR" dirty="0" smtClean="0"/>
              <a:t>através de </a:t>
            </a:r>
            <a:r>
              <a:rPr lang="pt-BR" dirty="0"/>
              <a:t>deslocamentos da curva de </a:t>
            </a:r>
            <a:r>
              <a:rPr lang="pt-BR" dirty="0" smtClean="0"/>
              <a:t>rendimentos, determina </a:t>
            </a:r>
            <a:r>
              <a:rPr lang="pt-BR" dirty="0"/>
              <a:t>o valor das taxas restantes, inclusive aquelas que </a:t>
            </a:r>
            <a:r>
              <a:rPr lang="pt-BR" dirty="0" smtClean="0"/>
              <a:t>influenciam o </a:t>
            </a:r>
            <a:r>
              <a:rPr lang="pt-BR" dirty="0"/>
              <a:t>comportamento de investidores e consumidores.</a:t>
            </a:r>
          </a:p>
        </p:txBody>
      </p:sp>
    </p:spTree>
    <p:extLst>
      <p:ext uri="{BB962C8B-B14F-4D97-AF65-F5344CB8AC3E}">
        <p14:creationId xmlns:p14="http://schemas.microsoft.com/office/powerpoint/2010/main" val="1694376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331640" y="1305342"/>
            <a:ext cx="6408712" cy="3416320"/>
          </a:xfrm>
          <a:prstGeom prst="rect">
            <a:avLst/>
          </a:prstGeom>
        </p:spPr>
        <p:txBody>
          <a:bodyPr wrap="square">
            <a:spAutoFit/>
          </a:bodyPr>
          <a:lstStyle/>
          <a:p>
            <a:r>
              <a:rPr lang="pt-BR" b="1" dirty="0" smtClean="0">
                <a:effectLst/>
              </a:rPr>
              <a:t>Mecanismo de transmissão da PM (1):  através do valor dos ativos</a:t>
            </a:r>
            <a:endParaRPr lang="pt-BR" dirty="0" smtClean="0">
              <a:effectLst/>
            </a:endParaRPr>
          </a:p>
          <a:p>
            <a:r>
              <a:rPr lang="pt-BR" dirty="0" smtClean="0">
                <a:effectLst/>
              </a:rPr>
              <a:t> </a:t>
            </a:r>
          </a:p>
          <a:p>
            <a:r>
              <a:rPr lang="pt-BR" dirty="0" smtClean="0">
                <a:effectLst/>
              </a:rPr>
              <a:t>Variação da taxa de juros de curtíssimo prazo (mercado interbancário de reservas)</a:t>
            </a:r>
          </a:p>
          <a:p>
            <a:r>
              <a:rPr lang="pt-BR" dirty="0"/>
              <a:t>↓</a:t>
            </a:r>
            <a:endParaRPr lang="pt-BR" dirty="0" smtClean="0">
              <a:effectLst/>
            </a:endParaRPr>
          </a:p>
          <a:p>
            <a:r>
              <a:rPr lang="pt-BR" dirty="0" smtClean="0">
                <a:effectLst/>
              </a:rPr>
              <a:t>Deslocamento da curva de rendimentos,  afetando-se as taxas de juros sobre ativos financeiros de maior maturidade</a:t>
            </a:r>
          </a:p>
          <a:p>
            <a:r>
              <a:rPr lang="pt-BR" dirty="0"/>
              <a:t>↓</a:t>
            </a:r>
            <a:endParaRPr lang="pt-BR" dirty="0" smtClean="0">
              <a:effectLst/>
            </a:endParaRPr>
          </a:p>
          <a:p>
            <a:r>
              <a:rPr lang="pt-BR" dirty="0" smtClean="0">
                <a:effectLst/>
              </a:rPr>
              <a:t>a) impacto sobre investimento pela alteração da atratividade relativa entre ativos reais e ativos financeiros</a:t>
            </a:r>
          </a:p>
          <a:p>
            <a:r>
              <a:rPr lang="pt-BR" dirty="0" smtClean="0">
                <a:effectLst/>
              </a:rPr>
              <a:t>b) impacto sobre o consumo resultante do efeito-riqueza</a:t>
            </a:r>
            <a:endParaRPr lang="pt-BR" dirty="0">
              <a:effectLst/>
            </a:endParaRPr>
          </a:p>
        </p:txBody>
      </p:sp>
    </p:spTree>
    <p:extLst>
      <p:ext uri="{BB962C8B-B14F-4D97-AF65-F5344CB8AC3E}">
        <p14:creationId xmlns:p14="http://schemas.microsoft.com/office/powerpoint/2010/main" val="58234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7584" y="1556792"/>
            <a:ext cx="6840760" cy="2808312"/>
          </a:xfrm>
        </p:spPr>
        <p:txBody>
          <a:bodyPr>
            <a:normAutofit fontScale="90000"/>
          </a:bodyPr>
          <a:lstStyle/>
          <a:p>
            <a:pPr algn="just"/>
            <a:r>
              <a:rPr lang="pt-BR" sz="2000" dirty="0" smtClean="0"/>
              <a:t>No Brasil, as curvas de rendimento se limitam a “ponta curta” do espectro de taxas de juros, baseadas em </a:t>
            </a:r>
            <a:r>
              <a:rPr lang="pt-BR" sz="2000" i="1" dirty="0" smtClean="0"/>
              <a:t>swaps</a:t>
            </a:r>
            <a:r>
              <a:rPr lang="pt-BR" sz="2000" dirty="0" smtClean="0"/>
              <a:t> de juros, mais do que taxas de juros anualizadas de juros sobre títulos públicos.  Títulos da dívida pública brasileiro têm pouca maturidade, entre outras características que dificultam a sua utilização numa curva de rendimentos. Tampouco a SELIC e TJLP, fixadas por decisão política, dão informações para construir uma curva de rendimentos porque ela deve refletir as avaliações de mercado.</a:t>
            </a:r>
            <a:endParaRPr lang="pt-BR" sz="2000" dirty="0"/>
          </a:p>
        </p:txBody>
      </p:sp>
    </p:spTree>
    <p:extLst>
      <p:ext uri="{BB962C8B-B14F-4D97-AF65-F5344CB8AC3E}">
        <p14:creationId xmlns:p14="http://schemas.microsoft.com/office/powerpoint/2010/main" val="211478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2286000" y="1443841"/>
            <a:ext cx="4572000" cy="3416320"/>
          </a:xfrm>
          <a:prstGeom prst="rect">
            <a:avLst/>
          </a:prstGeom>
        </p:spPr>
        <p:txBody>
          <a:bodyPr>
            <a:spAutoFit/>
          </a:bodyPr>
          <a:lstStyle/>
          <a:p>
            <a:pPr algn="just"/>
            <a:r>
              <a:rPr lang="pt-BR" dirty="0"/>
              <a:t>Em países que não têm um mercado de capitais suficientemente desenvolvido para construir uma curva </a:t>
            </a:r>
            <a:r>
              <a:rPr lang="pt-BR" dirty="0" smtClean="0"/>
              <a:t>de rendimentos</a:t>
            </a:r>
            <a:r>
              <a:rPr lang="pt-BR" dirty="0"/>
              <a:t>, o canal mais provável de transmissão da política monetária é o de crédito. Por este canal, a </a:t>
            </a:r>
            <a:r>
              <a:rPr lang="pt-BR" dirty="0" smtClean="0"/>
              <a:t>autoridade monetária </a:t>
            </a:r>
            <a:r>
              <a:rPr lang="pt-BR" dirty="0"/>
              <a:t>fixa o preço das reservas. Os bancos acrescentam um </a:t>
            </a:r>
            <a:r>
              <a:rPr lang="pt-BR" i="1" dirty="0" err="1"/>
              <a:t>mark</a:t>
            </a:r>
            <a:r>
              <a:rPr lang="pt-BR" i="1" dirty="0"/>
              <a:t> </a:t>
            </a:r>
            <a:r>
              <a:rPr lang="pt-BR" i="1" dirty="0" err="1"/>
              <a:t>up</a:t>
            </a:r>
            <a:r>
              <a:rPr lang="pt-BR" i="1" dirty="0"/>
              <a:t> </a:t>
            </a:r>
            <a:r>
              <a:rPr lang="pt-BR" dirty="0"/>
              <a:t>(chamado de </a:t>
            </a:r>
            <a:r>
              <a:rPr lang="pt-BR" i="1" dirty="0"/>
              <a:t>spread</a:t>
            </a:r>
            <a:r>
              <a:rPr lang="pt-BR" dirty="0"/>
              <a:t>) </a:t>
            </a:r>
            <a:r>
              <a:rPr lang="pt-BR" dirty="0" smtClean="0"/>
              <a:t>sobre esse </a:t>
            </a:r>
            <a:r>
              <a:rPr lang="pt-BR" dirty="0"/>
              <a:t>custo para formar as taxas de juros sobre empréstimos. As altas ou baixas dessas taxas levam </a:t>
            </a:r>
            <a:r>
              <a:rPr lang="pt-BR" dirty="0" smtClean="0"/>
              <a:t>consumidores e </a:t>
            </a:r>
            <a:r>
              <a:rPr lang="pt-BR" dirty="0"/>
              <a:t>investidores a se comportar como esperado pela autoridade monetária.</a:t>
            </a:r>
          </a:p>
        </p:txBody>
      </p:sp>
    </p:spTree>
    <p:extLst>
      <p:ext uri="{BB962C8B-B14F-4D97-AF65-F5344CB8AC3E}">
        <p14:creationId xmlns:p14="http://schemas.microsoft.com/office/powerpoint/2010/main" val="3022585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259632" y="889844"/>
            <a:ext cx="6408712" cy="3970318"/>
          </a:xfrm>
          <a:prstGeom prst="rect">
            <a:avLst/>
          </a:prstGeom>
        </p:spPr>
        <p:txBody>
          <a:bodyPr wrap="square">
            <a:spAutoFit/>
          </a:bodyPr>
          <a:lstStyle/>
          <a:p>
            <a:r>
              <a:rPr lang="pt-BR" b="1" dirty="0" smtClean="0">
                <a:effectLst/>
              </a:rPr>
              <a:t>Mecanismo de transmissão da PM (2):  o canal de crédito</a:t>
            </a:r>
            <a:endParaRPr lang="pt-BR" dirty="0" smtClean="0">
              <a:effectLst/>
            </a:endParaRPr>
          </a:p>
          <a:p>
            <a:r>
              <a:rPr lang="pt-BR" dirty="0" smtClean="0">
                <a:effectLst/>
              </a:rPr>
              <a:t> </a:t>
            </a:r>
          </a:p>
          <a:p>
            <a:r>
              <a:rPr lang="pt-BR" dirty="0" smtClean="0">
                <a:effectLst/>
              </a:rPr>
              <a:t>Variação da taxa de juros sobre títulos de curtíssimo prazo OU variação na taxa de redesconto OU racionamento quantitativo das reservas bancárias</a:t>
            </a:r>
          </a:p>
          <a:p>
            <a:r>
              <a:rPr lang="pt-BR" dirty="0"/>
              <a:t>↓</a:t>
            </a:r>
            <a:endParaRPr lang="pt-BR" dirty="0" smtClean="0">
              <a:effectLst/>
            </a:endParaRPr>
          </a:p>
          <a:p>
            <a:r>
              <a:rPr lang="pt-BR" dirty="0" smtClean="0">
                <a:effectLst/>
              </a:rPr>
              <a:t>Variação nas taxas de empréstimos cobradas do público não bancário por parte dos bancos OU racionamento de empréstimos concedidos pelo setor bancário</a:t>
            </a:r>
          </a:p>
          <a:p>
            <a:r>
              <a:rPr lang="pt-BR" dirty="0"/>
              <a:t>↓</a:t>
            </a:r>
            <a:endParaRPr lang="pt-BR" dirty="0" smtClean="0">
              <a:effectLst/>
            </a:endParaRPr>
          </a:p>
          <a:p>
            <a:r>
              <a:rPr lang="pt-BR" dirty="0" smtClean="0">
                <a:effectLst/>
              </a:rPr>
              <a:t>Variação do volume dos elementos de demanda agregada mais dependentes do crédito, como a demanda de bens de capital, bens de consumo durável, etc.</a:t>
            </a:r>
          </a:p>
          <a:p>
            <a:r>
              <a:rPr lang="pt-BR" dirty="0" smtClean="0">
                <a:effectLst/>
              </a:rPr>
              <a:t> </a:t>
            </a:r>
            <a:endParaRPr lang="pt-BR" dirty="0">
              <a:effectLst/>
            </a:endParaRPr>
          </a:p>
        </p:txBody>
      </p:sp>
    </p:spTree>
    <p:extLst>
      <p:ext uri="{BB962C8B-B14F-4D97-AF65-F5344CB8AC3E}">
        <p14:creationId xmlns:p14="http://schemas.microsoft.com/office/powerpoint/2010/main" val="2258967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787</Words>
  <Application>Microsoft Office PowerPoint</Application>
  <PresentationFormat>Apresentação na tela (4:3)</PresentationFormat>
  <Paragraphs>49</Paragraphs>
  <Slides>15</Slides>
  <Notes>0</Notes>
  <HiddenSlides>0</HiddenSlides>
  <MMClips>0</MMClips>
  <ScaleCrop>false</ScaleCrop>
  <HeadingPairs>
    <vt:vector size="4" baseType="variant">
      <vt:variant>
        <vt:lpstr>Tema</vt:lpstr>
      </vt:variant>
      <vt:variant>
        <vt:i4>1</vt:i4>
      </vt:variant>
      <vt:variant>
        <vt:lpstr>Títulos de slides</vt:lpstr>
      </vt:variant>
      <vt:variant>
        <vt:i4>15</vt:i4>
      </vt:variant>
    </vt:vector>
  </HeadingPairs>
  <TitlesOfParts>
    <vt:vector size="16" baseType="lpstr">
      <vt:lpstr>Tema do Office</vt:lpstr>
      <vt:lpstr>MECANISMOS DE TRANSMISSÃO  DA POLÍTICA MONETÁRIA</vt:lpstr>
      <vt:lpstr>Apresentação do PowerPoint</vt:lpstr>
      <vt:lpstr>Apresentação do PowerPoint</vt:lpstr>
      <vt:lpstr>Apresentação do PowerPoint</vt:lpstr>
      <vt:lpstr>Apresentação do PowerPoint</vt:lpstr>
      <vt:lpstr>Apresentação do PowerPoint</vt:lpstr>
      <vt:lpstr>No Brasil, as curvas de rendimento se limitam a “ponta curta” do espectro de taxas de juros, baseadas em swaps de juros, mais do que taxas de juros anualizadas de juros sobre títulos públicos.  Títulos da dívida pública brasileiro têm pouca maturidade, entre outras características que dificultam a sua utilização numa curva de rendimentos. Tampouco a SELIC e TJLP, fixadas por decisão política, dão informações para construir uma curva de rendimentos porque ela deve refletir as avaliações de mercado.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MECANISMOS DE TRANSMISSÃO  DA POLÍTICA MONETÁRIA</dc:title>
  <dc:creator>Acer</dc:creator>
  <cp:lastModifiedBy>Acer</cp:lastModifiedBy>
  <cp:revision>6</cp:revision>
  <dcterms:created xsi:type="dcterms:W3CDTF">2016-03-29T17:08:42Z</dcterms:created>
  <dcterms:modified xsi:type="dcterms:W3CDTF">2016-03-29T18:40:02Z</dcterms:modified>
</cp:coreProperties>
</file>